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5" r:id="rId4"/>
    <p:sldId id="259" r:id="rId5"/>
    <p:sldId id="260" r:id="rId6"/>
    <p:sldId id="272" r:id="rId7"/>
    <p:sldId id="271" r:id="rId8"/>
    <p:sldId id="273" r:id="rId9"/>
    <p:sldId id="261" r:id="rId10"/>
    <p:sldId id="262" r:id="rId11"/>
    <p:sldId id="264" r:id="rId12"/>
    <p:sldId id="265" r:id="rId13"/>
    <p:sldId id="268" r:id="rId14"/>
    <p:sldId id="269" r:id="rId15"/>
    <p:sldId id="270" r:id="rId16"/>
    <p:sldId id="274" r:id="rId17"/>
    <p:sldId id="266" r:id="rId18"/>
    <p:sldId id="267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1349901574803166E-2"/>
                  <c:y val="-0.209872539370078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80,5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5B-4111-A920-D0FC4B979E55}"/>
                </c:ext>
              </c:extLst>
            </c:dLbl>
            <c:dLbl>
              <c:idx val="1"/>
              <c:layout>
                <c:manualLayout>
                  <c:x val="3.2795275590551322E-2"/>
                  <c:y val="0.117783218503937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19,5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5B-4111-A920-D0FC4B979E55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dLblPos val="ctr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92.6</c:v>
                </c:pt>
                <c:pt idx="1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5B-4111-A920-D0FC4B979E55}"/>
            </c:ext>
          </c:extLst>
        </c:ser>
        <c:dLbls/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РАСХОДОВ, %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092813100131719E-3"/>
          <c:y val="7.6069076901903121E-2"/>
          <c:w val="0.55270867721047046"/>
          <c:h val="0.92393092309809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Lbls>
            <c:dLbl>
              <c:idx val="0"/>
              <c:layout>
                <c:manualLayout>
                  <c:x val="-0.13765409994127636"/>
                  <c:y val="-2.32215077263388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2F-4F9D-8EBE-834D5BA3634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19,2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2F-4F9D-8EBE-834D5BA3634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19,3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2F-4F9D-8EBE-834D5BA3634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7,7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2F-4F9D-8EBE-834D5BA36344}"/>
                </c:ext>
              </c:extLst>
            </c:dLbl>
            <c:dLbl>
              <c:idx val="4"/>
              <c:layout>
                <c:manualLayout>
                  <c:x val="6.690888799316147E-2"/>
                  <c:y val="9.19075962640376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A2F-4F9D-8EBE-834D5BA36344}"/>
                </c:ext>
              </c:extLst>
            </c:dLbl>
            <c:dLbl>
              <c:idx val="5"/>
              <c:layout>
                <c:manualLayout>
                  <c:x val="-2.3653707898387791E-2"/>
                  <c:y val="1.01655371625375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2F-4F9D-8EBE-834D5BA36344}"/>
                </c:ext>
              </c:extLst>
            </c:dLbl>
            <c:dLbl>
              <c:idx val="6"/>
              <c:layout>
                <c:manualLayout>
                  <c:x val="-1.154715591747842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A2F-4F9D-8EBE-834D5BA36344}"/>
                </c:ext>
              </c:extLst>
            </c:dLbl>
            <c:dLbl>
              <c:idx val="7"/>
              <c:layout>
                <c:manualLayout>
                  <c:x val="1.5613811350559555E-2"/>
                  <c:y val="3.27398934364979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2F-4F9D-8EBE-834D5BA3634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БЛАГОУСТРОЙСТВО (40,2%)</c:v>
                </c:pt>
                <c:pt idx="1">
                  <c:v>ДОРОЖНОЕ ХОЗЯЙСТВО (19,2%)</c:v>
                </c:pt>
                <c:pt idx="2">
                  <c:v>ОБЩЕГОСУДАРСТВЕННЫЕ ВОПРОСЫ (19,3%)</c:v>
                </c:pt>
                <c:pt idx="3">
                  <c:v>КУЛЬТУРА и СМИ (7,7%)</c:v>
                </c:pt>
                <c:pt idx="4">
                  <c:v>СОЦИАЛЬНАЯ ПОЛИТИКА (11,7%)</c:v>
                </c:pt>
                <c:pt idx="5">
                  <c:v>ОБРАЗОВАНИЕ (1,6%)</c:v>
                </c:pt>
                <c:pt idx="6">
                  <c:v>КОММУНАЛЬНОЕ ХОЗЯЙСТВО (0,2%)</c:v>
                </c:pt>
                <c:pt idx="7">
                  <c:v>НАЦИОНАЛЬНАЯ БЕЗОПАСНОСТЬ (0,1%)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40.200000000000003</c:v>
                </c:pt>
                <c:pt idx="1">
                  <c:v>19.2</c:v>
                </c:pt>
                <c:pt idx="2">
                  <c:v>19.3</c:v>
                </c:pt>
                <c:pt idx="3">
                  <c:v>7.7</c:v>
                </c:pt>
                <c:pt idx="4">
                  <c:v>11.7</c:v>
                </c:pt>
                <c:pt idx="5">
                  <c:v>1.6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A2F-4F9D-8EBE-834D5BA36344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770692145317365"/>
          <c:y val="0.10795585117635342"/>
          <c:w val="0.32508073024025896"/>
          <c:h val="0.7611996688343608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76DE0-670B-4548-97D9-9ACDC42283CC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49C846-3E97-4EE2-9B60-B5E46962832F}">
      <dgm:prSet phldrT="[Текст]"/>
      <dgm:spPr/>
      <dgm:t>
        <a:bodyPr/>
        <a:lstStyle/>
        <a:p>
          <a:r>
            <a:rPr lang="ru-RU" b="1" dirty="0">
              <a:solidFill>
                <a:srgbClr val="7030A0"/>
              </a:solidFill>
            </a:rPr>
            <a:t>СОСТАВЛЕНИЕ ПРОЕКТА БЮДЖЕТА</a:t>
          </a:r>
        </a:p>
      </dgm:t>
    </dgm:pt>
    <dgm:pt modelId="{8BD2DE21-6FEE-4EDD-A2B7-07C630ED2462}" type="parTrans" cxnId="{9D6A4859-92FF-45C1-8B30-79FDFC99A43C}">
      <dgm:prSet/>
      <dgm:spPr/>
      <dgm:t>
        <a:bodyPr/>
        <a:lstStyle/>
        <a:p>
          <a:endParaRPr lang="ru-RU"/>
        </a:p>
      </dgm:t>
    </dgm:pt>
    <dgm:pt modelId="{6CF21D1F-70E4-47BF-B34B-C693BFBC6EEB}" type="sibTrans" cxnId="{9D6A4859-92FF-45C1-8B30-79FDFC99A43C}">
      <dgm:prSet/>
      <dgm:spPr/>
      <dgm:t>
        <a:bodyPr/>
        <a:lstStyle/>
        <a:p>
          <a:endParaRPr lang="ru-RU"/>
        </a:p>
      </dgm:t>
    </dgm:pt>
    <dgm:pt modelId="{07790A42-24CA-4ADA-8E82-D15613370029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150" dirty="0"/>
            <a:t>Прогноз социально-экономического развития в МО Парголово на 3 года (очередной финансовый год и плановый период)</a:t>
          </a:r>
        </a:p>
      </dgm:t>
    </dgm:pt>
    <dgm:pt modelId="{EE3F67DE-EDFA-48ED-9DCE-84A518548771}" type="parTrans" cxnId="{286C808A-3BD5-4543-B158-210188BA3575}">
      <dgm:prSet/>
      <dgm:spPr/>
      <dgm:t>
        <a:bodyPr/>
        <a:lstStyle/>
        <a:p>
          <a:endParaRPr lang="ru-RU"/>
        </a:p>
      </dgm:t>
    </dgm:pt>
    <dgm:pt modelId="{284DA538-AFCF-470D-BCB2-CCD27D940D7E}" type="sibTrans" cxnId="{286C808A-3BD5-4543-B158-210188BA3575}">
      <dgm:prSet/>
      <dgm:spPr/>
      <dgm:t>
        <a:bodyPr/>
        <a:lstStyle/>
        <a:p>
          <a:endParaRPr lang="ru-RU"/>
        </a:p>
      </dgm:t>
    </dgm:pt>
    <dgm:pt modelId="{F70D0AF2-0763-46E5-9AE3-8CF3A116BC00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150" dirty="0"/>
            <a:t>Прогноз доходной части бюджета МО Парголово на основании перечня источников доходов бюджета муниципальных образований, утверждаемых в бюджете Санкт-Петербурга</a:t>
          </a:r>
        </a:p>
      </dgm:t>
    </dgm:pt>
    <dgm:pt modelId="{11145184-D02C-401B-B93E-2CF5841F3EE9}" type="parTrans" cxnId="{37B46647-07E4-4A44-860F-5B4152CB84B8}">
      <dgm:prSet/>
      <dgm:spPr/>
      <dgm:t>
        <a:bodyPr/>
        <a:lstStyle/>
        <a:p>
          <a:endParaRPr lang="ru-RU"/>
        </a:p>
      </dgm:t>
    </dgm:pt>
    <dgm:pt modelId="{24CD2066-93AB-44C2-9500-C32ED9B50BF1}" type="sibTrans" cxnId="{37B46647-07E4-4A44-860F-5B4152CB84B8}">
      <dgm:prSet/>
      <dgm:spPr/>
      <dgm:t>
        <a:bodyPr/>
        <a:lstStyle/>
        <a:p>
          <a:endParaRPr lang="ru-RU"/>
        </a:p>
      </dgm:t>
    </dgm:pt>
    <dgm:pt modelId="{62C364A9-0C7D-4865-8A37-77036F83BBE6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</a:rPr>
            <a:t>РАССМОТРЕНИЕ ПРОЕКТА БЮДЖЕТА И ЕГО УТВЕРЖДЕНИЕ</a:t>
          </a:r>
        </a:p>
      </dgm:t>
    </dgm:pt>
    <dgm:pt modelId="{441F4463-3B7D-4E8E-A715-5EEDC3AFD260}" type="parTrans" cxnId="{180C1774-7DE2-41BF-AB9D-AA0CDF3CA0EC}">
      <dgm:prSet/>
      <dgm:spPr/>
      <dgm:t>
        <a:bodyPr/>
        <a:lstStyle/>
        <a:p>
          <a:endParaRPr lang="ru-RU"/>
        </a:p>
      </dgm:t>
    </dgm:pt>
    <dgm:pt modelId="{A3729B4D-FDAB-40BA-BD43-CCE3EB414745}" type="sibTrans" cxnId="{180C1774-7DE2-41BF-AB9D-AA0CDF3CA0EC}">
      <dgm:prSet/>
      <dgm:spPr/>
      <dgm:t>
        <a:bodyPr/>
        <a:lstStyle/>
        <a:p>
          <a:endParaRPr lang="ru-RU"/>
        </a:p>
      </dgm:t>
    </dgm:pt>
    <dgm:pt modelId="{E8812B32-DD09-4A37-8284-19709244747D}">
      <dgm:prSet phldrT="[Текст]" custT="1"/>
      <dgm:spPr/>
      <dgm:t>
        <a:bodyPr/>
        <a:lstStyle/>
        <a:p>
          <a:r>
            <a:rPr lang="ru-RU" sz="1100" dirty="0"/>
            <a:t>Проведение Местной Администрацией МО Парголово конкурсных процедур по определению подрядчиков и поставщиков для исполнения муниципальных программ</a:t>
          </a:r>
        </a:p>
      </dgm:t>
    </dgm:pt>
    <dgm:pt modelId="{89FC228D-081D-4978-BDF5-86981B499E1C}" type="parTrans" cxnId="{F40EE174-0D0D-47EF-A9AB-809BF9705703}">
      <dgm:prSet/>
      <dgm:spPr/>
      <dgm:t>
        <a:bodyPr/>
        <a:lstStyle/>
        <a:p>
          <a:endParaRPr lang="ru-RU"/>
        </a:p>
      </dgm:t>
    </dgm:pt>
    <dgm:pt modelId="{B4835125-3CF1-4EB8-B936-27801F5B4D73}" type="sibTrans" cxnId="{F40EE174-0D0D-47EF-A9AB-809BF9705703}">
      <dgm:prSet/>
      <dgm:spPr/>
      <dgm:t>
        <a:bodyPr/>
        <a:lstStyle/>
        <a:p>
          <a:endParaRPr lang="ru-RU"/>
        </a:p>
      </dgm:t>
    </dgm:pt>
    <dgm:pt modelId="{D3AE3E91-B62E-47DC-A5BC-281178304D95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150" dirty="0"/>
            <a:t>Муниципальные программы, формируемые в ходе публичных обсуждений с гражданами МО Парголово</a:t>
          </a:r>
        </a:p>
      </dgm:t>
    </dgm:pt>
    <dgm:pt modelId="{4122304C-4D21-4B72-9FE1-F73FAFAC26B0}" type="parTrans" cxnId="{7065A3D7-17B2-4B93-9619-7D73547E9EB0}">
      <dgm:prSet/>
      <dgm:spPr/>
      <dgm:t>
        <a:bodyPr/>
        <a:lstStyle/>
        <a:p>
          <a:endParaRPr lang="ru-RU"/>
        </a:p>
      </dgm:t>
    </dgm:pt>
    <dgm:pt modelId="{59CEDA53-ED59-4FFA-AEAB-992B72FBEF1B}" type="sibTrans" cxnId="{7065A3D7-17B2-4B93-9619-7D73547E9EB0}">
      <dgm:prSet/>
      <dgm:spPr/>
      <dgm:t>
        <a:bodyPr/>
        <a:lstStyle/>
        <a:p>
          <a:endParaRPr lang="ru-RU"/>
        </a:p>
      </dgm:t>
    </dgm:pt>
    <dgm:pt modelId="{51D98331-2309-47B1-A7BC-67827FB88D09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150" dirty="0"/>
            <a:t>Бюджетный прогноз</a:t>
          </a:r>
        </a:p>
      </dgm:t>
    </dgm:pt>
    <dgm:pt modelId="{71F062B3-9422-4FE6-9BAD-C427365A98BF}" type="parTrans" cxnId="{A203063C-6658-4DE5-9579-106D06979AA3}">
      <dgm:prSet/>
      <dgm:spPr/>
      <dgm:t>
        <a:bodyPr/>
        <a:lstStyle/>
        <a:p>
          <a:endParaRPr lang="ru-RU"/>
        </a:p>
      </dgm:t>
    </dgm:pt>
    <dgm:pt modelId="{43E1BE2D-7488-4470-99E7-DD78A454376B}" type="sibTrans" cxnId="{A203063C-6658-4DE5-9579-106D06979AA3}">
      <dgm:prSet/>
      <dgm:spPr/>
      <dgm:t>
        <a:bodyPr/>
        <a:lstStyle/>
        <a:p>
          <a:endParaRPr lang="ru-RU"/>
        </a:p>
      </dgm:t>
    </dgm:pt>
    <dgm:pt modelId="{9E4A63D9-5194-417D-B25B-100DE2F5E5F6}">
      <dgm:prSet phldrT="[Текст]"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ИСПОЛНЕНИЕ БЮДЖЕТА И БЮДЖЕТНАЯ ОТЧЕТНОСТЬ</a:t>
          </a:r>
        </a:p>
      </dgm:t>
    </dgm:pt>
    <dgm:pt modelId="{28D153B1-1D69-4ECA-9A49-361DD85754E5}" type="parTrans" cxnId="{0024EFDE-2C50-4AEF-8475-BAB1BB335DA3}">
      <dgm:prSet/>
      <dgm:spPr/>
      <dgm:t>
        <a:bodyPr/>
        <a:lstStyle/>
        <a:p>
          <a:endParaRPr lang="ru-RU"/>
        </a:p>
      </dgm:t>
    </dgm:pt>
    <dgm:pt modelId="{69759947-AF57-406A-B380-1D1AC1D8A4B8}" type="sibTrans" cxnId="{0024EFDE-2C50-4AEF-8475-BAB1BB335DA3}">
      <dgm:prSet/>
      <dgm:spPr/>
      <dgm:t>
        <a:bodyPr/>
        <a:lstStyle/>
        <a:p>
          <a:endParaRPr lang="ru-RU"/>
        </a:p>
      </dgm:t>
    </dgm:pt>
    <dgm:pt modelId="{96F3260F-950D-46E1-87F2-3A9EC2BD3978}">
      <dgm:prSet custT="1"/>
      <dgm:spPr/>
      <dgm:t>
        <a:bodyPr/>
        <a:lstStyle/>
        <a:p>
          <a:r>
            <a:rPr lang="ru-RU" sz="1150" dirty="0"/>
            <a:t>Вынесение Местной администрацией МО Парголово проекта бюджета на рассмотрение Муниципального совета МО Парголово</a:t>
          </a:r>
        </a:p>
      </dgm:t>
    </dgm:pt>
    <dgm:pt modelId="{23694017-6963-4232-9976-A3D9E5B1F083}" type="parTrans" cxnId="{C137DAB8-E00E-441A-AC36-60FA3300113C}">
      <dgm:prSet/>
      <dgm:spPr/>
      <dgm:t>
        <a:bodyPr/>
        <a:lstStyle/>
        <a:p>
          <a:endParaRPr lang="ru-RU"/>
        </a:p>
      </dgm:t>
    </dgm:pt>
    <dgm:pt modelId="{F96A2E75-AE7B-4A30-89DF-D866CDD29267}" type="sibTrans" cxnId="{C137DAB8-E00E-441A-AC36-60FA3300113C}">
      <dgm:prSet/>
      <dgm:spPr/>
      <dgm:t>
        <a:bodyPr/>
        <a:lstStyle/>
        <a:p>
          <a:endParaRPr lang="ru-RU"/>
        </a:p>
      </dgm:t>
    </dgm:pt>
    <dgm:pt modelId="{B67BD7F7-2FD4-4049-BE87-DC4E13F2ED9B}">
      <dgm:prSet custT="1"/>
      <dgm:spPr/>
      <dgm:t>
        <a:bodyPr/>
        <a:lstStyle/>
        <a:p>
          <a:r>
            <a:rPr lang="ru-RU" sz="1150" dirty="0"/>
            <a:t>Направление проекта бюджета главой МО Парголово в Контрольно-счетную палату Санкт-Петербурга</a:t>
          </a:r>
        </a:p>
      </dgm:t>
    </dgm:pt>
    <dgm:pt modelId="{240B44C4-67D4-457D-A369-7150B80AE68A}" type="parTrans" cxnId="{148727B7-1E10-4557-BC69-3BFA282E1B88}">
      <dgm:prSet/>
      <dgm:spPr/>
      <dgm:t>
        <a:bodyPr/>
        <a:lstStyle/>
        <a:p>
          <a:endParaRPr lang="ru-RU"/>
        </a:p>
      </dgm:t>
    </dgm:pt>
    <dgm:pt modelId="{B9D18A05-9B72-4751-8627-91ED20F57DC8}" type="sibTrans" cxnId="{148727B7-1E10-4557-BC69-3BFA282E1B88}">
      <dgm:prSet/>
      <dgm:spPr/>
      <dgm:t>
        <a:bodyPr/>
        <a:lstStyle/>
        <a:p>
          <a:endParaRPr lang="ru-RU"/>
        </a:p>
      </dgm:t>
    </dgm:pt>
    <dgm:pt modelId="{C57B11C8-968C-4CE3-BBB1-B4B8DD3D32E4}">
      <dgm:prSet custT="1"/>
      <dgm:spPr/>
      <dgm:t>
        <a:bodyPr/>
        <a:lstStyle/>
        <a:p>
          <a:r>
            <a:rPr lang="ru-RU" sz="1150" dirty="0"/>
            <a:t>Одобрение Муниципальным советом МО Парголово основных параметров проекта бюджета в первом чтении</a:t>
          </a:r>
        </a:p>
      </dgm:t>
    </dgm:pt>
    <dgm:pt modelId="{97D0EE57-9D71-4176-9A85-5AA85F607398}" type="parTrans" cxnId="{D510B1F8-80EA-43DF-83EA-E40CAF3EEC89}">
      <dgm:prSet/>
      <dgm:spPr/>
      <dgm:t>
        <a:bodyPr/>
        <a:lstStyle/>
        <a:p>
          <a:endParaRPr lang="ru-RU"/>
        </a:p>
      </dgm:t>
    </dgm:pt>
    <dgm:pt modelId="{6E784425-9AB7-4360-8FF3-D3A3769F050E}" type="sibTrans" cxnId="{D510B1F8-80EA-43DF-83EA-E40CAF3EEC89}">
      <dgm:prSet/>
      <dgm:spPr/>
      <dgm:t>
        <a:bodyPr/>
        <a:lstStyle/>
        <a:p>
          <a:endParaRPr lang="ru-RU"/>
        </a:p>
      </dgm:t>
    </dgm:pt>
    <dgm:pt modelId="{A3751499-E587-4B7A-B99B-E7EC8C426D26}">
      <dgm:prSet custT="1"/>
      <dgm:spPr/>
      <dgm:t>
        <a:bodyPr/>
        <a:lstStyle/>
        <a:p>
          <a:r>
            <a:rPr lang="ru-RU" sz="1150" dirty="0"/>
            <a:t>Проведение публичных слушаний по проекту бюджета</a:t>
          </a:r>
        </a:p>
      </dgm:t>
    </dgm:pt>
    <dgm:pt modelId="{791DDBD5-6BEA-4AC6-94A3-13DD63EF5061}" type="parTrans" cxnId="{4234E674-AF2F-4837-B727-A890D0F7BEBA}">
      <dgm:prSet/>
      <dgm:spPr/>
      <dgm:t>
        <a:bodyPr/>
        <a:lstStyle/>
        <a:p>
          <a:endParaRPr lang="ru-RU"/>
        </a:p>
      </dgm:t>
    </dgm:pt>
    <dgm:pt modelId="{0759F995-7D29-42D8-9E11-41547D90D388}" type="sibTrans" cxnId="{4234E674-AF2F-4837-B727-A890D0F7BEBA}">
      <dgm:prSet/>
      <dgm:spPr/>
      <dgm:t>
        <a:bodyPr/>
        <a:lstStyle/>
        <a:p>
          <a:endParaRPr lang="ru-RU"/>
        </a:p>
      </dgm:t>
    </dgm:pt>
    <dgm:pt modelId="{1AA60BDD-D513-4A47-945A-47067A0DCF29}">
      <dgm:prSet custT="1"/>
      <dgm:spPr/>
      <dgm:t>
        <a:bodyPr/>
        <a:lstStyle/>
        <a:p>
          <a:r>
            <a:rPr lang="ru-RU" sz="1150" dirty="0"/>
            <a:t>Утверждение Муниципальным советом МО Парголово бюджета на очередной финансовый год и плановый период</a:t>
          </a:r>
        </a:p>
      </dgm:t>
    </dgm:pt>
    <dgm:pt modelId="{8418CE60-EA63-4256-A69D-9866A0E4BC9E}" type="parTrans" cxnId="{6F281061-9830-4DE2-950B-69E9142354E4}">
      <dgm:prSet/>
      <dgm:spPr/>
      <dgm:t>
        <a:bodyPr/>
        <a:lstStyle/>
        <a:p>
          <a:endParaRPr lang="ru-RU"/>
        </a:p>
      </dgm:t>
    </dgm:pt>
    <dgm:pt modelId="{7D1BFDA0-B821-4EA8-8572-7720BAD14F8A}" type="sibTrans" cxnId="{6F281061-9830-4DE2-950B-69E9142354E4}">
      <dgm:prSet/>
      <dgm:spPr/>
      <dgm:t>
        <a:bodyPr/>
        <a:lstStyle/>
        <a:p>
          <a:endParaRPr lang="ru-RU"/>
        </a:p>
      </dgm:t>
    </dgm:pt>
    <dgm:pt modelId="{62DA0238-E4EA-4BE3-824C-4AE18B64A9E4}">
      <dgm:prSet phldrT="[Текст]" custT="1"/>
      <dgm:spPr/>
      <dgm:t>
        <a:bodyPr/>
        <a:lstStyle/>
        <a:p>
          <a:r>
            <a:rPr lang="ru-RU" sz="1100" dirty="0"/>
            <a:t>Анализ Местной администрации МО Парголово поступления доходов в бюджет МО Парголово</a:t>
          </a:r>
        </a:p>
      </dgm:t>
    </dgm:pt>
    <dgm:pt modelId="{6B8A23BB-8C94-4FBA-AD12-83CBF097E9C6}" type="parTrans" cxnId="{904C241E-D016-4D37-BE66-BC110405B270}">
      <dgm:prSet/>
      <dgm:spPr/>
      <dgm:t>
        <a:bodyPr/>
        <a:lstStyle/>
        <a:p>
          <a:endParaRPr lang="ru-RU"/>
        </a:p>
      </dgm:t>
    </dgm:pt>
    <dgm:pt modelId="{93995FC1-D499-49AD-87D0-C79CF73464BF}" type="sibTrans" cxnId="{904C241E-D016-4D37-BE66-BC110405B270}">
      <dgm:prSet/>
      <dgm:spPr/>
      <dgm:t>
        <a:bodyPr/>
        <a:lstStyle/>
        <a:p>
          <a:endParaRPr lang="ru-RU"/>
        </a:p>
      </dgm:t>
    </dgm:pt>
    <dgm:pt modelId="{C9E7E9F9-10AE-4F12-9944-3978989EE8DD}">
      <dgm:prSet phldrT="[Текст]" custT="1"/>
      <dgm:spPr/>
      <dgm:t>
        <a:bodyPr/>
        <a:lstStyle/>
        <a:p>
          <a:r>
            <a:rPr lang="ru-RU" sz="1100" dirty="0"/>
            <a:t>Подготовка Местной администрацией МО Парголово проекта исполнения годового отчета и бухгалтерской отчетности</a:t>
          </a:r>
        </a:p>
      </dgm:t>
    </dgm:pt>
    <dgm:pt modelId="{72628706-C659-4C50-A77A-3BE00FB9BBAF}" type="parTrans" cxnId="{F1443DFF-D719-4C48-8BB1-5AAE373E839D}">
      <dgm:prSet/>
      <dgm:spPr/>
      <dgm:t>
        <a:bodyPr/>
        <a:lstStyle/>
        <a:p>
          <a:endParaRPr lang="ru-RU"/>
        </a:p>
      </dgm:t>
    </dgm:pt>
    <dgm:pt modelId="{611AC54B-0390-47DB-933D-A8C98D10E120}" type="sibTrans" cxnId="{F1443DFF-D719-4C48-8BB1-5AAE373E839D}">
      <dgm:prSet/>
      <dgm:spPr/>
      <dgm:t>
        <a:bodyPr/>
        <a:lstStyle/>
        <a:p>
          <a:endParaRPr lang="ru-RU"/>
        </a:p>
      </dgm:t>
    </dgm:pt>
    <dgm:pt modelId="{091B7F4F-E19C-4177-BE85-05EAA6FCE7B3}">
      <dgm:prSet phldrT="[Текст]" custT="1"/>
      <dgm:spPr/>
      <dgm:t>
        <a:bodyPr/>
        <a:lstStyle/>
        <a:p>
          <a:r>
            <a:rPr lang="ru-RU" sz="1100" dirty="0"/>
            <a:t>Направление проекта исполнения бюджета главой МО Парголово в Контрольно-счетную палату Санкт-Петербурга</a:t>
          </a:r>
        </a:p>
      </dgm:t>
    </dgm:pt>
    <dgm:pt modelId="{F8DAFC2B-C49D-49D6-B292-AC0B2D47668F}" type="parTrans" cxnId="{A8B111D9-F0D2-4956-95ED-F73FC7158053}">
      <dgm:prSet/>
      <dgm:spPr/>
      <dgm:t>
        <a:bodyPr/>
        <a:lstStyle/>
        <a:p>
          <a:endParaRPr lang="ru-RU"/>
        </a:p>
      </dgm:t>
    </dgm:pt>
    <dgm:pt modelId="{3BA4A5AE-AE12-452E-9B37-486B2C6F54D4}" type="sibTrans" cxnId="{A8B111D9-F0D2-4956-95ED-F73FC7158053}">
      <dgm:prSet/>
      <dgm:spPr/>
      <dgm:t>
        <a:bodyPr/>
        <a:lstStyle/>
        <a:p>
          <a:endParaRPr lang="ru-RU"/>
        </a:p>
      </dgm:t>
    </dgm:pt>
    <dgm:pt modelId="{AED70E79-082E-436E-AF61-94387FD87710}">
      <dgm:prSet phldrT="[Текст]" custT="1"/>
      <dgm:spPr/>
      <dgm:t>
        <a:bodyPr/>
        <a:lstStyle/>
        <a:p>
          <a:r>
            <a:rPr lang="ru-RU" sz="1100" dirty="0"/>
            <a:t>Утверждение Муниципальным советом МО Парголово годового отчета по исполнению бюджета</a:t>
          </a:r>
        </a:p>
      </dgm:t>
    </dgm:pt>
    <dgm:pt modelId="{A0C8DF04-E2E7-44C3-B23D-C6A041E3B403}" type="parTrans" cxnId="{CAFD1241-D514-4045-8418-E07534B7BB30}">
      <dgm:prSet/>
      <dgm:spPr/>
      <dgm:t>
        <a:bodyPr/>
        <a:lstStyle/>
        <a:p>
          <a:endParaRPr lang="ru-RU"/>
        </a:p>
      </dgm:t>
    </dgm:pt>
    <dgm:pt modelId="{1B558F3D-8396-42B9-A023-BB480C9ACE28}" type="sibTrans" cxnId="{CAFD1241-D514-4045-8418-E07534B7BB30}">
      <dgm:prSet/>
      <dgm:spPr/>
      <dgm:t>
        <a:bodyPr/>
        <a:lstStyle/>
        <a:p>
          <a:endParaRPr lang="ru-RU"/>
        </a:p>
      </dgm:t>
    </dgm:pt>
    <dgm:pt modelId="{D5140650-E31B-40B2-A7B3-C76CE4893D2B}">
      <dgm:prSet phldrT="[Текст]" custT="1"/>
      <dgm:spPr/>
      <dgm:t>
        <a:bodyPr/>
        <a:lstStyle/>
        <a:p>
          <a:r>
            <a:rPr lang="ru-RU" sz="1100" dirty="0"/>
            <a:t>Проведение публичных слушаний по исполнению годового отчета бюджета МО Парголово</a:t>
          </a:r>
        </a:p>
      </dgm:t>
    </dgm:pt>
    <dgm:pt modelId="{EA6DD6BB-9853-4FF6-BF59-F6084FD7E5B4}" type="parTrans" cxnId="{E6C7CEEE-A8BA-4247-8DFB-E8F66EB01C85}">
      <dgm:prSet/>
      <dgm:spPr/>
      <dgm:t>
        <a:bodyPr/>
        <a:lstStyle/>
        <a:p>
          <a:endParaRPr lang="ru-RU"/>
        </a:p>
      </dgm:t>
    </dgm:pt>
    <dgm:pt modelId="{94E9EF13-1E85-43EB-8713-4BEB26D9052F}" type="sibTrans" cxnId="{E6C7CEEE-A8BA-4247-8DFB-E8F66EB01C85}">
      <dgm:prSet/>
      <dgm:spPr/>
      <dgm:t>
        <a:bodyPr/>
        <a:lstStyle/>
        <a:p>
          <a:endParaRPr lang="ru-RU"/>
        </a:p>
      </dgm:t>
    </dgm:pt>
    <dgm:pt modelId="{B498853D-3D52-4431-B1F2-1C9CD66EE9F8}" type="pres">
      <dgm:prSet presAssocID="{6D376DE0-670B-4548-97D9-9ACDC42283C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6C67F3-184B-4DED-ABEC-725E6628628A}" type="pres">
      <dgm:prSet presAssocID="{F349C846-3E97-4EE2-9B60-B5E46962832F}" presName="linNode" presStyleCnt="0"/>
      <dgm:spPr/>
    </dgm:pt>
    <dgm:pt modelId="{F31CB185-1D20-429C-92ED-B27B85497D16}" type="pres">
      <dgm:prSet presAssocID="{F349C846-3E97-4EE2-9B60-B5E46962832F}" presName="parentShp" presStyleLbl="node1" presStyleIdx="0" presStyleCnt="3" custScaleX="39641" custScaleY="124745" custLinFactNeighborX="-5456" custLinFactNeighborY="7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EA956-FFEC-43EA-9140-CCA07E721A9A}" type="pres">
      <dgm:prSet presAssocID="{F349C846-3E97-4EE2-9B60-B5E46962832F}" presName="childShp" presStyleLbl="bgAccFollowNode1" presStyleIdx="0" presStyleCnt="3" custScaleX="139113" custScaleY="187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03FFE-ECD4-4FDC-84E7-7989065223A8}" type="pres">
      <dgm:prSet presAssocID="{6CF21D1F-70E4-47BF-B34B-C693BFBC6EEB}" presName="spacing" presStyleCnt="0"/>
      <dgm:spPr/>
    </dgm:pt>
    <dgm:pt modelId="{8A774BF0-4828-453B-9F98-08BD4E1C9B9F}" type="pres">
      <dgm:prSet presAssocID="{62C364A9-0C7D-4865-8A37-77036F83BBE6}" presName="linNode" presStyleCnt="0"/>
      <dgm:spPr/>
    </dgm:pt>
    <dgm:pt modelId="{7E5E203C-0A9A-4CFB-A97D-85DB36DB60FD}" type="pres">
      <dgm:prSet presAssocID="{62C364A9-0C7D-4865-8A37-77036F83BBE6}" presName="parentShp" presStyleLbl="node1" presStyleIdx="1" presStyleCnt="3" custScaleX="39716" custScaleY="112303" custLinFactNeighborX="-17084" custLinFactNeighborY="-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DF29C-42CB-4E57-9DB7-407D3239F143}" type="pres">
      <dgm:prSet presAssocID="{62C364A9-0C7D-4865-8A37-77036F83BBE6}" presName="childShp" presStyleLbl="bgAccFollowNode1" presStyleIdx="1" presStyleCnt="3" custScaleX="140136" custScaleY="244606" custLinFactNeighborX="812" custLinFactNeighborY="-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843A6-2DEF-4AA4-825A-AEB372093A51}" type="pres">
      <dgm:prSet presAssocID="{A3729B4D-FDAB-40BA-BD43-CCE3EB414745}" presName="spacing" presStyleCnt="0"/>
      <dgm:spPr/>
    </dgm:pt>
    <dgm:pt modelId="{93485008-B33F-468D-82B1-0ED3A6E46884}" type="pres">
      <dgm:prSet presAssocID="{9E4A63D9-5194-417D-B25B-100DE2F5E5F6}" presName="linNode" presStyleCnt="0"/>
      <dgm:spPr/>
    </dgm:pt>
    <dgm:pt modelId="{BE0BDCA5-2DF8-43F6-9C2A-038D0E83115E}" type="pres">
      <dgm:prSet presAssocID="{9E4A63D9-5194-417D-B25B-100DE2F5E5F6}" presName="parentShp" presStyleLbl="node1" presStyleIdx="2" presStyleCnt="3" custScaleX="41712" custScaleY="122738" custLinFactNeighborX="-2891" custLinFactNeighborY="-1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54F8D-3768-4BCF-8930-BD416FC10275}" type="pres">
      <dgm:prSet presAssocID="{9E4A63D9-5194-417D-B25B-100DE2F5E5F6}" presName="childShp" presStyleLbl="bgAccFollowNode1" presStyleIdx="2" presStyleCnt="3" custScaleX="137602" custScaleY="280758" custLinFactNeighborX="-52" custLinFactNeighborY="14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0B1F8-80EA-43DF-83EA-E40CAF3EEC89}" srcId="{62C364A9-0C7D-4865-8A37-77036F83BBE6}" destId="{C57B11C8-968C-4CE3-BBB1-B4B8DD3D32E4}" srcOrd="2" destOrd="0" parTransId="{97D0EE57-9D71-4176-9A85-5AA85F607398}" sibTransId="{6E784425-9AB7-4360-8FF3-D3A3769F050E}"/>
    <dgm:cxn modelId="{2CF24746-0E40-4A3B-965F-91EDD7E61C67}" type="presOf" srcId="{1AA60BDD-D513-4A47-945A-47067A0DCF29}" destId="{C84DF29C-42CB-4E57-9DB7-407D3239F143}" srcOrd="0" destOrd="4" presId="urn:microsoft.com/office/officeart/2005/8/layout/vList6"/>
    <dgm:cxn modelId="{AD395D57-F455-4009-8CF4-45B11103C09F}" type="presOf" srcId="{F70D0AF2-0763-46E5-9AE3-8CF3A116BC00}" destId="{0D1EA956-FFEC-43EA-9140-CCA07E721A9A}" srcOrd="0" destOrd="1" presId="urn:microsoft.com/office/officeart/2005/8/layout/vList6"/>
    <dgm:cxn modelId="{7065A3D7-17B2-4B93-9619-7D73547E9EB0}" srcId="{F349C846-3E97-4EE2-9B60-B5E46962832F}" destId="{D3AE3E91-B62E-47DC-A5BC-281178304D95}" srcOrd="2" destOrd="0" parTransId="{4122304C-4D21-4B72-9FE1-F73FAFAC26B0}" sibTransId="{59CEDA53-ED59-4FFA-AEAB-992B72FBEF1B}"/>
    <dgm:cxn modelId="{606450B4-520B-4B9A-A8D8-041C4742AC32}" type="presOf" srcId="{07790A42-24CA-4ADA-8E82-D15613370029}" destId="{0D1EA956-FFEC-43EA-9140-CCA07E721A9A}" srcOrd="0" destOrd="0" presId="urn:microsoft.com/office/officeart/2005/8/layout/vList6"/>
    <dgm:cxn modelId="{6F281061-9830-4DE2-950B-69E9142354E4}" srcId="{62C364A9-0C7D-4865-8A37-77036F83BBE6}" destId="{1AA60BDD-D513-4A47-945A-47067A0DCF29}" srcOrd="4" destOrd="0" parTransId="{8418CE60-EA63-4256-A69D-9866A0E4BC9E}" sibTransId="{7D1BFDA0-B821-4EA8-8572-7720BAD14F8A}"/>
    <dgm:cxn modelId="{A8B111D9-F0D2-4956-95ED-F73FC7158053}" srcId="{9E4A63D9-5194-417D-B25B-100DE2F5E5F6}" destId="{091B7F4F-E19C-4177-BE85-05EAA6FCE7B3}" srcOrd="3" destOrd="0" parTransId="{F8DAFC2B-C49D-49D6-B292-AC0B2D47668F}" sibTransId="{3BA4A5AE-AE12-452E-9B37-486B2C6F54D4}"/>
    <dgm:cxn modelId="{D6FCCBE4-AEC9-4707-8D45-BAB60B2164FF}" type="presOf" srcId="{D3AE3E91-B62E-47DC-A5BC-281178304D95}" destId="{0D1EA956-FFEC-43EA-9140-CCA07E721A9A}" srcOrd="0" destOrd="2" presId="urn:microsoft.com/office/officeart/2005/8/layout/vList6"/>
    <dgm:cxn modelId="{1F512802-A381-4D1E-B0F0-F234DC684D6F}" type="presOf" srcId="{E8812B32-DD09-4A37-8284-19709244747D}" destId="{BD354F8D-3768-4BCF-8930-BD416FC10275}" srcOrd="0" destOrd="0" presId="urn:microsoft.com/office/officeart/2005/8/layout/vList6"/>
    <dgm:cxn modelId="{5A216A06-3C5A-405A-8B8D-4A4A0DEFCD1D}" type="presOf" srcId="{C9E7E9F9-10AE-4F12-9944-3978989EE8DD}" destId="{BD354F8D-3768-4BCF-8930-BD416FC10275}" srcOrd="0" destOrd="2" presId="urn:microsoft.com/office/officeart/2005/8/layout/vList6"/>
    <dgm:cxn modelId="{A20E938C-5FE3-49EF-96DE-8A3F4B90E92A}" type="presOf" srcId="{62C364A9-0C7D-4865-8A37-77036F83BBE6}" destId="{7E5E203C-0A9A-4CFB-A97D-85DB36DB60FD}" srcOrd="0" destOrd="0" presId="urn:microsoft.com/office/officeart/2005/8/layout/vList6"/>
    <dgm:cxn modelId="{4F783993-5685-4A68-BF73-F5481C32CB44}" type="presOf" srcId="{62DA0238-E4EA-4BE3-824C-4AE18B64A9E4}" destId="{BD354F8D-3768-4BCF-8930-BD416FC10275}" srcOrd="0" destOrd="1" presId="urn:microsoft.com/office/officeart/2005/8/layout/vList6"/>
    <dgm:cxn modelId="{CAFD1241-D514-4045-8418-E07534B7BB30}" srcId="{9E4A63D9-5194-417D-B25B-100DE2F5E5F6}" destId="{AED70E79-082E-436E-AF61-94387FD87710}" srcOrd="4" destOrd="0" parTransId="{A0C8DF04-E2E7-44C3-B23D-C6A041E3B403}" sibTransId="{1B558F3D-8396-42B9-A023-BB480C9ACE28}"/>
    <dgm:cxn modelId="{05AACBEC-87A5-4D4B-B2D0-ADC94AB2C030}" type="presOf" srcId="{B67BD7F7-2FD4-4049-BE87-DC4E13F2ED9B}" destId="{C84DF29C-42CB-4E57-9DB7-407D3239F143}" srcOrd="0" destOrd="1" presId="urn:microsoft.com/office/officeart/2005/8/layout/vList6"/>
    <dgm:cxn modelId="{728408F1-FBCA-4D3A-B558-A2C4CA5F60B1}" type="presOf" srcId="{AED70E79-082E-436E-AF61-94387FD87710}" destId="{BD354F8D-3768-4BCF-8930-BD416FC10275}" srcOrd="0" destOrd="4" presId="urn:microsoft.com/office/officeart/2005/8/layout/vList6"/>
    <dgm:cxn modelId="{C670EAFA-2618-4E45-98ED-F4F0221AAB90}" type="presOf" srcId="{091B7F4F-E19C-4177-BE85-05EAA6FCE7B3}" destId="{BD354F8D-3768-4BCF-8930-BD416FC10275}" srcOrd="0" destOrd="3" presId="urn:microsoft.com/office/officeart/2005/8/layout/vList6"/>
    <dgm:cxn modelId="{180C1774-7DE2-41BF-AB9D-AA0CDF3CA0EC}" srcId="{6D376DE0-670B-4548-97D9-9ACDC42283CC}" destId="{62C364A9-0C7D-4865-8A37-77036F83BBE6}" srcOrd="1" destOrd="0" parTransId="{441F4463-3B7D-4E8E-A715-5EEDC3AFD260}" sibTransId="{A3729B4D-FDAB-40BA-BD43-CCE3EB414745}"/>
    <dgm:cxn modelId="{85A7C608-443C-43E1-A00C-80777D8F8DCF}" type="presOf" srcId="{6D376DE0-670B-4548-97D9-9ACDC42283CC}" destId="{B498853D-3D52-4431-B1F2-1C9CD66EE9F8}" srcOrd="0" destOrd="0" presId="urn:microsoft.com/office/officeart/2005/8/layout/vList6"/>
    <dgm:cxn modelId="{904C241E-D016-4D37-BE66-BC110405B270}" srcId="{9E4A63D9-5194-417D-B25B-100DE2F5E5F6}" destId="{62DA0238-E4EA-4BE3-824C-4AE18B64A9E4}" srcOrd="1" destOrd="0" parTransId="{6B8A23BB-8C94-4FBA-AD12-83CBF097E9C6}" sibTransId="{93995FC1-D499-49AD-87D0-C79CF73464BF}"/>
    <dgm:cxn modelId="{C137DAB8-E00E-441A-AC36-60FA3300113C}" srcId="{62C364A9-0C7D-4865-8A37-77036F83BBE6}" destId="{96F3260F-950D-46E1-87F2-3A9EC2BD3978}" srcOrd="0" destOrd="0" parTransId="{23694017-6963-4232-9976-A3D9E5B1F083}" sibTransId="{F96A2E75-AE7B-4A30-89DF-D866CDD29267}"/>
    <dgm:cxn modelId="{148727B7-1E10-4557-BC69-3BFA282E1B88}" srcId="{62C364A9-0C7D-4865-8A37-77036F83BBE6}" destId="{B67BD7F7-2FD4-4049-BE87-DC4E13F2ED9B}" srcOrd="1" destOrd="0" parTransId="{240B44C4-67D4-457D-A369-7150B80AE68A}" sibTransId="{B9D18A05-9B72-4751-8627-91ED20F57DC8}"/>
    <dgm:cxn modelId="{E6C7CEEE-A8BA-4247-8DFB-E8F66EB01C85}" srcId="{9E4A63D9-5194-417D-B25B-100DE2F5E5F6}" destId="{D5140650-E31B-40B2-A7B3-C76CE4893D2B}" srcOrd="5" destOrd="0" parTransId="{EA6DD6BB-9853-4FF6-BF59-F6084FD7E5B4}" sibTransId="{94E9EF13-1E85-43EB-8713-4BEB26D9052F}"/>
    <dgm:cxn modelId="{A203063C-6658-4DE5-9579-106D06979AA3}" srcId="{F349C846-3E97-4EE2-9B60-B5E46962832F}" destId="{51D98331-2309-47B1-A7BC-67827FB88D09}" srcOrd="3" destOrd="0" parTransId="{71F062B3-9422-4FE6-9BAD-C427365A98BF}" sibTransId="{43E1BE2D-7488-4470-99E7-DD78A454376B}"/>
    <dgm:cxn modelId="{4234E674-AF2F-4837-B727-A890D0F7BEBA}" srcId="{62C364A9-0C7D-4865-8A37-77036F83BBE6}" destId="{A3751499-E587-4B7A-B99B-E7EC8C426D26}" srcOrd="3" destOrd="0" parTransId="{791DDBD5-6BEA-4AC6-94A3-13DD63EF5061}" sibTransId="{0759F995-7D29-42D8-9E11-41547D90D388}"/>
    <dgm:cxn modelId="{A0510A82-74BF-44CC-BC97-8D343AB1FF74}" type="presOf" srcId="{A3751499-E587-4B7A-B99B-E7EC8C426D26}" destId="{C84DF29C-42CB-4E57-9DB7-407D3239F143}" srcOrd="0" destOrd="3" presId="urn:microsoft.com/office/officeart/2005/8/layout/vList6"/>
    <dgm:cxn modelId="{286C808A-3BD5-4543-B158-210188BA3575}" srcId="{F349C846-3E97-4EE2-9B60-B5E46962832F}" destId="{07790A42-24CA-4ADA-8E82-D15613370029}" srcOrd="0" destOrd="0" parTransId="{EE3F67DE-EDFA-48ED-9DCE-84A518548771}" sibTransId="{284DA538-AFCF-470D-BCB2-CCD27D940D7E}"/>
    <dgm:cxn modelId="{9D6A4859-92FF-45C1-8B30-79FDFC99A43C}" srcId="{6D376DE0-670B-4548-97D9-9ACDC42283CC}" destId="{F349C846-3E97-4EE2-9B60-B5E46962832F}" srcOrd="0" destOrd="0" parTransId="{8BD2DE21-6FEE-4EDD-A2B7-07C630ED2462}" sibTransId="{6CF21D1F-70E4-47BF-B34B-C693BFBC6EEB}"/>
    <dgm:cxn modelId="{6573605D-7895-46AF-9D2A-837342B24ECE}" type="presOf" srcId="{F349C846-3E97-4EE2-9B60-B5E46962832F}" destId="{F31CB185-1D20-429C-92ED-B27B85497D16}" srcOrd="0" destOrd="0" presId="urn:microsoft.com/office/officeart/2005/8/layout/vList6"/>
    <dgm:cxn modelId="{37B46647-07E4-4A44-860F-5B4152CB84B8}" srcId="{F349C846-3E97-4EE2-9B60-B5E46962832F}" destId="{F70D0AF2-0763-46E5-9AE3-8CF3A116BC00}" srcOrd="1" destOrd="0" parTransId="{11145184-D02C-401B-B93E-2CF5841F3EE9}" sibTransId="{24CD2066-93AB-44C2-9500-C32ED9B50BF1}"/>
    <dgm:cxn modelId="{E4414CF3-7559-483D-B899-E4D5D980973A}" type="presOf" srcId="{D5140650-E31B-40B2-A7B3-C76CE4893D2B}" destId="{BD354F8D-3768-4BCF-8930-BD416FC10275}" srcOrd="0" destOrd="5" presId="urn:microsoft.com/office/officeart/2005/8/layout/vList6"/>
    <dgm:cxn modelId="{0024EFDE-2C50-4AEF-8475-BAB1BB335DA3}" srcId="{6D376DE0-670B-4548-97D9-9ACDC42283CC}" destId="{9E4A63D9-5194-417D-B25B-100DE2F5E5F6}" srcOrd="2" destOrd="0" parTransId="{28D153B1-1D69-4ECA-9A49-361DD85754E5}" sibTransId="{69759947-AF57-406A-B380-1D1AC1D8A4B8}"/>
    <dgm:cxn modelId="{E81860AF-80CD-48FB-B662-A296A90BEC77}" type="presOf" srcId="{51D98331-2309-47B1-A7BC-67827FB88D09}" destId="{0D1EA956-FFEC-43EA-9140-CCA07E721A9A}" srcOrd="0" destOrd="3" presId="urn:microsoft.com/office/officeart/2005/8/layout/vList6"/>
    <dgm:cxn modelId="{F40EE174-0D0D-47EF-A9AB-809BF9705703}" srcId="{9E4A63D9-5194-417D-B25B-100DE2F5E5F6}" destId="{E8812B32-DD09-4A37-8284-19709244747D}" srcOrd="0" destOrd="0" parTransId="{89FC228D-081D-4978-BDF5-86981B499E1C}" sibTransId="{B4835125-3CF1-4EB8-B936-27801F5B4D73}"/>
    <dgm:cxn modelId="{B63E3B5E-C7D7-4A4C-B952-E59D8D3BC8AB}" type="presOf" srcId="{C57B11C8-968C-4CE3-BBB1-B4B8DD3D32E4}" destId="{C84DF29C-42CB-4E57-9DB7-407D3239F143}" srcOrd="0" destOrd="2" presId="urn:microsoft.com/office/officeart/2005/8/layout/vList6"/>
    <dgm:cxn modelId="{9677D276-5D47-460A-BB16-375997B10C63}" type="presOf" srcId="{9E4A63D9-5194-417D-B25B-100DE2F5E5F6}" destId="{BE0BDCA5-2DF8-43F6-9C2A-038D0E83115E}" srcOrd="0" destOrd="0" presId="urn:microsoft.com/office/officeart/2005/8/layout/vList6"/>
    <dgm:cxn modelId="{BFECADB2-C49F-4FA8-9CDA-26BECDAE7697}" type="presOf" srcId="{96F3260F-950D-46E1-87F2-3A9EC2BD3978}" destId="{C84DF29C-42CB-4E57-9DB7-407D3239F143}" srcOrd="0" destOrd="0" presId="urn:microsoft.com/office/officeart/2005/8/layout/vList6"/>
    <dgm:cxn modelId="{F1443DFF-D719-4C48-8BB1-5AAE373E839D}" srcId="{9E4A63D9-5194-417D-B25B-100DE2F5E5F6}" destId="{C9E7E9F9-10AE-4F12-9944-3978989EE8DD}" srcOrd="2" destOrd="0" parTransId="{72628706-C659-4C50-A77A-3BE00FB9BBAF}" sibTransId="{611AC54B-0390-47DB-933D-A8C98D10E120}"/>
    <dgm:cxn modelId="{09D3781A-0BD0-4723-AB5D-566CAC4A8EB6}" type="presParOf" srcId="{B498853D-3D52-4431-B1F2-1C9CD66EE9F8}" destId="{7A6C67F3-184B-4DED-ABEC-725E6628628A}" srcOrd="0" destOrd="0" presId="urn:microsoft.com/office/officeart/2005/8/layout/vList6"/>
    <dgm:cxn modelId="{10D04D31-051B-4A07-8B89-3E4E661CD6CD}" type="presParOf" srcId="{7A6C67F3-184B-4DED-ABEC-725E6628628A}" destId="{F31CB185-1D20-429C-92ED-B27B85497D16}" srcOrd="0" destOrd="0" presId="urn:microsoft.com/office/officeart/2005/8/layout/vList6"/>
    <dgm:cxn modelId="{C7D323F5-310E-4624-9CF2-6A1944BB10EC}" type="presParOf" srcId="{7A6C67F3-184B-4DED-ABEC-725E6628628A}" destId="{0D1EA956-FFEC-43EA-9140-CCA07E721A9A}" srcOrd="1" destOrd="0" presId="urn:microsoft.com/office/officeart/2005/8/layout/vList6"/>
    <dgm:cxn modelId="{1D5D62C8-0FD3-4767-B5CF-978368CDA58F}" type="presParOf" srcId="{B498853D-3D52-4431-B1F2-1C9CD66EE9F8}" destId="{87203FFE-ECD4-4FDC-84E7-7989065223A8}" srcOrd="1" destOrd="0" presId="urn:microsoft.com/office/officeart/2005/8/layout/vList6"/>
    <dgm:cxn modelId="{1C3E76D7-0E5D-4D8D-A804-613F1AA2A886}" type="presParOf" srcId="{B498853D-3D52-4431-B1F2-1C9CD66EE9F8}" destId="{8A774BF0-4828-453B-9F98-08BD4E1C9B9F}" srcOrd="2" destOrd="0" presId="urn:microsoft.com/office/officeart/2005/8/layout/vList6"/>
    <dgm:cxn modelId="{96956762-C601-4BF0-BF02-623C9055D93A}" type="presParOf" srcId="{8A774BF0-4828-453B-9F98-08BD4E1C9B9F}" destId="{7E5E203C-0A9A-4CFB-A97D-85DB36DB60FD}" srcOrd="0" destOrd="0" presId="urn:microsoft.com/office/officeart/2005/8/layout/vList6"/>
    <dgm:cxn modelId="{A9199371-6F33-4119-88B2-989504DB1A7D}" type="presParOf" srcId="{8A774BF0-4828-453B-9F98-08BD4E1C9B9F}" destId="{C84DF29C-42CB-4E57-9DB7-407D3239F143}" srcOrd="1" destOrd="0" presId="urn:microsoft.com/office/officeart/2005/8/layout/vList6"/>
    <dgm:cxn modelId="{F859956F-2C3E-490F-91A8-7C394B100E8C}" type="presParOf" srcId="{B498853D-3D52-4431-B1F2-1C9CD66EE9F8}" destId="{C1A843A6-2DEF-4AA4-825A-AEB372093A51}" srcOrd="3" destOrd="0" presId="urn:microsoft.com/office/officeart/2005/8/layout/vList6"/>
    <dgm:cxn modelId="{142ACD29-1693-49C8-B545-0228B8CE2C83}" type="presParOf" srcId="{B498853D-3D52-4431-B1F2-1C9CD66EE9F8}" destId="{93485008-B33F-468D-82B1-0ED3A6E46884}" srcOrd="4" destOrd="0" presId="urn:microsoft.com/office/officeart/2005/8/layout/vList6"/>
    <dgm:cxn modelId="{80BE1574-9E0B-40E8-AA3B-A902557B4826}" type="presParOf" srcId="{93485008-B33F-468D-82B1-0ED3A6E46884}" destId="{BE0BDCA5-2DF8-43F6-9C2A-038D0E83115E}" srcOrd="0" destOrd="0" presId="urn:microsoft.com/office/officeart/2005/8/layout/vList6"/>
    <dgm:cxn modelId="{055AC754-C155-482F-8B4E-EF0603736BEF}" type="presParOf" srcId="{93485008-B33F-468D-82B1-0ED3A6E46884}" destId="{BD354F8D-3768-4BCF-8930-BD416FC102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0A856-9C6D-4A59-9613-35E6B86EED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B993E72-4C90-4B5C-A02F-C76B964A6E96}">
      <dgm:prSet phldrT="[Текст]" custT="1"/>
      <dgm:spPr/>
      <dgm:t>
        <a:bodyPr/>
        <a:lstStyle/>
        <a:p>
          <a:pPr algn="ctr"/>
          <a:r>
            <a:rPr lang="ru-RU" sz="1800" b="1" dirty="0"/>
            <a:t>ДОХОДЫ</a:t>
          </a:r>
        </a:p>
        <a:p>
          <a:pPr algn="ctr"/>
          <a:r>
            <a:rPr lang="ru-RU" sz="1800" b="1" dirty="0"/>
            <a:t>157 593 300 рублей</a:t>
          </a:r>
        </a:p>
      </dgm:t>
    </dgm:pt>
    <dgm:pt modelId="{244F5475-E81A-4CEE-B654-6C8953B8C401}" type="parTrans" cxnId="{96FCB7DB-4BC2-48CB-B717-AEDA9A16AC8F}">
      <dgm:prSet/>
      <dgm:spPr/>
      <dgm:t>
        <a:bodyPr/>
        <a:lstStyle/>
        <a:p>
          <a:endParaRPr lang="ru-RU"/>
        </a:p>
      </dgm:t>
    </dgm:pt>
    <dgm:pt modelId="{9057471A-98EA-4F45-9CE8-CA1046EB6A8D}" type="sibTrans" cxnId="{96FCB7DB-4BC2-48CB-B717-AEDA9A16AC8F}">
      <dgm:prSet/>
      <dgm:spPr/>
      <dgm:t>
        <a:bodyPr/>
        <a:lstStyle/>
        <a:p>
          <a:endParaRPr lang="ru-RU"/>
        </a:p>
      </dgm:t>
    </dgm:pt>
    <dgm:pt modelId="{03D72DB2-00E6-430E-BAD9-F276F560D515}">
      <dgm:prSet phldrT="[Текст]" custT="1"/>
      <dgm:spPr/>
      <dgm:t>
        <a:bodyPr/>
        <a:lstStyle/>
        <a:p>
          <a:r>
            <a:rPr lang="ru-RU" sz="1600" dirty="0"/>
            <a:t>НАЛОГОВЫЕ </a:t>
          </a:r>
        </a:p>
      </dgm:t>
    </dgm:pt>
    <dgm:pt modelId="{CD9336B8-3F40-4567-9FB7-AF11B598601E}" type="parTrans" cxnId="{769D151D-242B-40CD-BD14-AE8711ABF862}">
      <dgm:prSet/>
      <dgm:spPr/>
      <dgm:t>
        <a:bodyPr/>
        <a:lstStyle/>
        <a:p>
          <a:endParaRPr lang="ru-RU"/>
        </a:p>
      </dgm:t>
    </dgm:pt>
    <dgm:pt modelId="{196E8FA8-B2DD-494C-BCBA-776AD85D31CE}" type="sibTrans" cxnId="{769D151D-242B-40CD-BD14-AE8711ABF862}">
      <dgm:prSet/>
      <dgm:spPr/>
      <dgm:t>
        <a:bodyPr/>
        <a:lstStyle/>
        <a:p>
          <a:endParaRPr lang="ru-RU"/>
        </a:p>
      </dgm:t>
    </dgm:pt>
    <dgm:pt modelId="{0C35E6FB-8C09-432C-A52E-A019FBBAC2D5}">
      <dgm:prSet phldrT="[Текст]" custT="1"/>
      <dgm:spPr/>
      <dgm:t>
        <a:bodyPr/>
        <a:lstStyle/>
        <a:p>
          <a:r>
            <a:rPr lang="ru-RU" sz="1600" dirty="0"/>
            <a:t>НЕНАЛОГОВЫЕ</a:t>
          </a:r>
        </a:p>
      </dgm:t>
    </dgm:pt>
    <dgm:pt modelId="{3B42F533-5AC9-4786-BEC6-CB77B85EF20A}" type="parTrans" cxnId="{EA937C21-271A-4C64-BD49-B21E42E89B6F}">
      <dgm:prSet/>
      <dgm:spPr/>
      <dgm:t>
        <a:bodyPr/>
        <a:lstStyle/>
        <a:p>
          <a:endParaRPr lang="ru-RU"/>
        </a:p>
      </dgm:t>
    </dgm:pt>
    <dgm:pt modelId="{07CDEDCB-2BB5-4FB6-A034-CF36B56A52DE}" type="sibTrans" cxnId="{EA937C21-271A-4C64-BD49-B21E42E89B6F}">
      <dgm:prSet/>
      <dgm:spPr/>
      <dgm:t>
        <a:bodyPr/>
        <a:lstStyle/>
        <a:p>
          <a:endParaRPr lang="ru-RU"/>
        </a:p>
      </dgm:t>
    </dgm:pt>
    <dgm:pt modelId="{1E728535-EA07-40D0-BEA5-B93766C688D0}">
      <dgm:prSet phldrT="[Текст]" custT="1"/>
      <dgm:spPr/>
      <dgm:t>
        <a:bodyPr/>
        <a:lstStyle/>
        <a:p>
          <a:r>
            <a:rPr lang="ru-RU" sz="1600" b="1" dirty="0"/>
            <a:t>БЕЗВОЗМЕЗДНЫЕ ПОСТУПЛЕНИЯ</a:t>
          </a:r>
        </a:p>
        <a:p>
          <a:r>
            <a:rPr lang="ru-RU" sz="1600" b="1" dirty="0"/>
            <a:t>30 751 000 рублей</a:t>
          </a:r>
        </a:p>
      </dgm:t>
    </dgm:pt>
    <dgm:pt modelId="{BC925A79-9EE8-4726-9FDF-58BF3130E957}" type="parTrans" cxnId="{C1380056-207B-47EF-92F4-EDB1A29F125A}">
      <dgm:prSet/>
      <dgm:spPr/>
      <dgm:t>
        <a:bodyPr/>
        <a:lstStyle/>
        <a:p>
          <a:endParaRPr lang="ru-RU"/>
        </a:p>
      </dgm:t>
    </dgm:pt>
    <dgm:pt modelId="{D5604741-4E93-46BA-9868-3EEC2507A226}" type="sibTrans" cxnId="{C1380056-207B-47EF-92F4-EDB1A29F125A}">
      <dgm:prSet/>
      <dgm:spPr/>
      <dgm:t>
        <a:bodyPr/>
        <a:lstStyle/>
        <a:p>
          <a:endParaRPr lang="ru-RU"/>
        </a:p>
      </dgm:t>
    </dgm:pt>
    <dgm:pt modelId="{0F02F257-CDD7-44BA-96C4-E0328D2858FF}">
      <dgm:prSet phldrT="[Текст]" custT="1"/>
      <dgm:spPr/>
      <dgm:t>
        <a:bodyPr/>
        <a:lstStyle/>
        <a:p>
          <a:r>
            <a:rPr lang="ru-RU" sz="1300" dirty="0"/>
            <a:t>СУБВЕНЦИИ ДЛЯ ВЫПОЛНЕНИЯ ГОСУДАРСТВЕННЫХ ПОЛНОМОЧИЙ</a:t>
          </a:r>
        </a:p>
      </dgm:t>
    </dgm:pt>
    <dgm:pt modelId="{078A4295-8944-4AB9-B478-A679E510479D}" type="parTrans" cxnId="{CAEC47E3-311E-4FE4-8561-10DB1EE5BA55}">
      <dgm:prSet/>
      <dgm:spPr/>
      <dgm:t>
        <a:bodyPr/>
        <a:lstStyle/>
        <a:p>
          <a:endParaRPr lang="ru-RU"/>
        </a:p>
      </dgm:t>
    </dgm:pt>
    <dgm:pt modelId="{E207F543-EF5E-4A86-B10F-392EEC7679F5}" type="sibTrans" cxnId="{CAEC47E3-311E-4FE4-8561-10DB1EE5BA55}">
      <dgm:prSet/>
      <dgm:spPr/>
      <dgm:t>
        <a:bodyPr/>
        <a:lstStyle/>
        <a:p>
          <a:endParaRPr lang="ru-RU"/>
        </a:p>
      </dgm:t>
    </dgm:pt>
    <dgm:pt modelId="{AEB0A446-B1FF-4DE3-9629-F44CE4557035}">
      <dgm:prSet phldrT="[Текст]" custT="1"/>
      <dgm:spPr/>
      <dgm:t>
        <a:bodyPr/>
        <a:lstStyle/>
        <a:p>
          <a:r>
            <a:rPr lang="ru-RU" sz="1600" b="1" dirty="0"/>
            <a:t>СОБСТВЕННЫЕ ДОХОДЫ </a:t>
          </a:r>
        </a:p>
        <a:p>
          <a:r>
            <a:rPr lang="ru-RU" sz="1600" b="1" dirty="0"/>
            <a:t>126 842 300 рублей</a:t>
          </a:r>
        </a:p>
      </dgm:t>
    </dgm:pt>
    <dgm:pt modelId="{48174ECE-1E26-49DE-B44C-62A76224E759}" type="sibTrans" cxnId="{C3F28F6F-0220-48B6-B0F9-39219F30D7FA}">
      <dgm:prSet/>
      <dgm:spPr/>
      <dgm:t>
        <a:bodyPr/>
        <a:lstStyle/>
        <a:p>
          <a:endParaRPr lang="ru-RU"/>
        </a:p>
      </dgm:t>
    </dgm:pt>
    <dgm:pt modelId="{93465445-00ED-4357-B12C-DB1F1EEAE54D}" type="parTrans" cxnId="{C3F28F6F-0220-48B6-B0F9-39219F30D7FA}">
      <dgm:prSet/>
      <dgm:spPr/>
      <dgm:t>
        <a:bodyPr/>
        <a:lstStyle/>
        <a:p>
          <a:endParaRPr lang="ru-RU"/>
        </a:p>
      </dgm:t>
    </dgm:pt>
    <dgm:pt modelId="{C02F7312-16C0-4F37-887D-3001DE535BF0}">
      <dgm:prSet custT="1"/>
      <dgm:spPr/>
      <dgm:t>
        <a:bodyPr/>
        <a:lstStyle/>
        <a:p>
          <a:r>
            <a:rPr lang="ru-RU" sz="1200" dirty="0"/>
            <a:t>Налог, взимаемый в связи с применением патентной системы налогообложен</a:t>
          </a:r>
          <a:r>
            <a:rPr lang="ru-RU" sz="1100" dirty="0"/>
            <a:t>ия </a:t>
          </a:r>
        </a:p>
      </dgm:t>
    </dgm:pt>
    <dgm:pt modelId="{B1686D35-026A-431E-824B-90EC00A48104}" type="parTrans" cxnId="{93E87579-5DE3-4EB0-A55C-DA1C1323BA0A}">
      <dgm:prSet/>
      <dgm:spPr/>
      <dgm:t>
        <a:bodyPr/>
        <a:lstStyle/>
        <a:p>
          <a:endParaRPr lang="ru-RU"/>
        </a:p>
      </dgm:t>
    </dgm:pt>
    <dgm:pt modelId="{A7546D19-7907-45E8-A133-C844F34645B5}" type="sibTrans" cxnId="{93E87579-5DE3-4EB0-A55C-DA1C1323BA0A}">
      <dgm:prSet/>
      <dgm:spPr/>
      <dgm:t>
        <a:bodyPr/>
        <a:lstStyle/>
        <a:p>
          <a:endParaRPr lang="ru-RU"/>
        </a:p>
      </dgm:t>
    </dgm:pt>
    <dgm:pt modelId="{B700325E-67AE-4D0C-8670-09E33AFE010D}">
      <dgm:prSet custT="1"/>
      <dgm:spPr/>
      <dgm:t>
        <a:bodyPr/>
        <a:lstStyle/>
        <a:p>
          <a:r>
            <a:rPr lang="ru-RU" sz="1200" dirty="0"/>
            <a:t>Доходы от имущества, доходы от оказания платных услуг, штрафы, прочие доходы</a:t>
          </a:r>
        </a:p>
      </dgm:t>
    </dgm:pt>
    <dgm:pt modelId="{EB15C836-D151-433D-9B42-7823E7D090A3}" type="parTrans" cxnId="{B7B43212-CF79-4541-ACBE-A269AC600851}">
      <dgm:prSet/>
      <dgm:spPr/>
      <dgm:t>
        <a:bodyPr/>
        <a:lstStyle/>
        <a:p>
          <a:endParaRPr lang="ru-RU"/>
        </a:p>
      </dgm:t>
    </dgm:pt>
    <dgm:pt modelId="{3CB8F236-9843-4AED-9B4A-5A6B6A2A0ABE}" type="sibTrans" cxnId="{B7B43212-CF79-4541-ACBE-A269AC600851}">
      <dgm:prSet/>
      <dgm:spPr/>
      <dgm:t>
        <a:bodyPr/>
        <a:lstStyle/>
        <a:p>
          <a:endParaRPr lang="ru-RU"/>
        </a:p>
      </dgm:t>
    </dgm:pt>
    <dgm:pt modelId="{88F06436-8A17-4EE5-972D-04BD6EDE4126}">
      <dgm:prSet custT="1"/>
      <dgm:spPr/>
      <dgm:t>
        <a:bodyPr/>
        <a:lstStyle/>
        <a:p>
          <a:r>
            <a:rPr lang="ru-RU" sz="1200" dirty="0"/>
            <a:t>Налог, взимаемый в связи с применением упрощенной системы налогообложения</a:t>
          </a:r>
        </a:p>
      </dgm:t>
    </dgm:pt>
    <dgm:pt modelId="{13759370-C7AE-4DA3-B524-B7A8E89DF961}" type="parTrans" cxnId="{3A318D6A-E4BC-4617-BB5B-2B20BFDE075C}">
      <dgm:prSet/>
      <dgm:spPr/>
      <dgm:t>
        <a:bodyPr/>
        <a:lstStyle/>
        <a:p>
          <a:endParaRPr lang="ru-RU"/>
        </a:p>
      </dgm:t>
    </dgm:pt>
    <dgm:pt modelId="{429AE257-7133-40B6-922B-B9A7EB579F98}" type="sibTrans" cxnId="{3A318D6A-E4BC-4617-BB5B-2B20BFDE075C}">
      <dgm:prSet/>
      <dgm:spPr/>
      <dgm:t>
        <a:bodyPr/>
        <a:lstStyle/>
        <a:p>
          <a:endParaRPr lang="ru-RU"/>
        </a:p>
      </dgm:t>
    </dgm:pt>
    <dgm:pt modelId="{F7031ABE-B7EA-48F7-BDFF-511471C7E689}">
      <dgm:prSet custT="1"/>
      <dgm:spPr/>
      <dgm:t>
        <a:bodyPr/>
        <a:lstStyle/>
        <a:p>
          <a:r>
            <a:rPr lang="ru-RU" sz="1200" dirty="0"/>
            <a:t>Единый налог на вмененный доход для отдельных видов деятельности</a:t>
          </a:r>
        </a:p>
      </dgm:t>
    </dgm:pt>
    <dgm:pt modelId="{FE40409A-04C4-45FF-8441-58585727FF10}" type="parTrans" cxnId="{4999B0FC-4C95-42ED-9F6E-0389BCA5426E}">
      <dgm:prSet/>
      <dgm:spPr/>
      <dgm:t>
        <a:bodyPr/>
        <a:lstStyle/>
        <a:p>
          <a:endParaRPr lang="ru-RU"/>
        </a:p>
      </dgm:t>
    </dgm:pt>
    <dgm:pt modelId="{2A9ED77C-5D14-4659-879A-7ACE235E91D7}" type="sibTrans" cxnId="{4999B0FC-4C95-42ED-9F6E-0389BCA5426E}">
      <dgm:prSet/>
      <dgm:spPr/>
      <dgm:t>
        <a:bodyPr/>
        <a:lstStyle/>
        <a:p>
          <a:endParaRPr lang="ru-RU"/>
        </a:p>
      </dgm:t>
    </dgm:pt>
    <dgm:pt modelId="{8DA7AA37-08C3-4F15-99F6-630BE57B1BAD}">
      <dgm:prSet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Поступления в местный бюджет межбюджетных трансфертов в виде дотаций, субвенций и иных межбюджетных трансфертов </a:t>
          </a:r>
          <a:endParaRPr lang="ru-RU" sz="1200" b="0" dirty="0">
            <a:solidFill>
              <a:schemeClr val="tx1"/>
            </a:solidFill>
          </a:endParaRPr>
        </a:p>
      </dgm:t>
    </dgm:pt>
    <dgm:pt modelId="{329D7A78-6BB2-4B4D-B072-02B304A3BB30}" type="parTrans" cxnId="{C029CDFF-E55F-4391-B40B-23C776261375}">
      <dgm:prSet/>
      <dgm:spPr/>
      <dgm:t>
        <a:bodyPr/>
        <a:lstStyle/>
        <a:p>
          <a:endParaRPr lang="ru-RU"/>
        </a:p>
      </dgm:t>
    </dgm:pt>
    <dgm:pt modelId="{A0CC43FD-B785-4B25-B6C0-430F5DDE1BD7}" type="sibTrans" cxnId="{C029CDFF-E55F-4391-B40B-23C776261375}">
      <dgm:prSet/>
      <dgm:spPr/>
      <dgm:t>
        <a:bodyPr/>
        <a:lstStyle/>
        <a:p>
          <a:endParaRPr lang="ru-RU"/>
        </a:p>
      </dgm:t>
    </dgm:pt>
    <dgm:pt modelId="{F33DA7AE-4E39-45CC-8978-7DDDC347B419}" type="pres">
      <dgm:prSet presAssocID="{F830A856-9C6D-4A59-9613-35E6B86EED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EA94E4-47F1-4503-A22D-8D74441C7633}" type="pres">
      <dgm:prSet presAssocID="{1B993E72-4C90-4B5C-A02F-C76B964A6E96}" presName="hierRoot1" presStyleCnt="0"/>
      <dgm:spPr/>
    </dgm:pt>
    <dgm:pt modelId="{A5F579EF-4A3D-4E8C-AA38-06F8673C2075}" type="pres">
      <dgm:prSet presAssocID="{1B993E72-4C90-4B5C-A02F-C76B964A6E96}" presName="composite" presStyleCnt="0"/>
      <dgm:spPr/>
    </dgm:pt>
    <dgm:pt modelId="{329DF8DB-F6ED-4129-8C8E-C5998AF82B23}" type="pres">
      <dgm:prSet presAssocID="{1B993E72-4C90-4B5C-A02F-C76B964A6E96}" presName="background" presStyleLbl="node0" presStyleIdx="0" presStyleCnt="1"/>
      <dgm:spPr/>
    </dgm:pt>
    <dgm:pt modelId="{08950992-9364-4666-B1EC-02B6828A9FCE}" type="pres">
      <dgm:prSet presAssocID="{1B993E72-4C90-4B5C-A02F-C76B964A6E96}" presName="text" presStyleLbl="fgAcc0" presStyleIdx="0" presStyleCnt="1" custScaleX="166693" custScaleY="137122" custLinFactX="39243" custLinFactNeighborX="100000" custLinFactNeighborY="-15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A1480E-49B5-4FF4-BF04-3E92B8166974}" type="pres">
      <dgm:prSet presAssocID="{1B993E72-4C90-4B5C-A02F-C76B964A6E96}" presName="hierChild2" presStyleCnt="0"/>
      <dgm:spPr/>
    </dgm:pt>
    <dgm:pt modelId="{B0825C96-FBF6-4723-84AE-ABEBA0356824}" type="pres">
      <dgm:prSet presAssocID="{93465445-00ED-4357-B12C-DB1F1EEAE54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DE629C6-89C2-4E9F-9710-139C03E122C4}" type="pres">
      <dgm:prSet presAssocID="{AEB0A446-B1FF-4DE3-9629-F44CE4557035}" presName="hierRoot2" presStyleCnt="0"/>
      <dgm:spPr/>
    </dgm:pt>
    <dgm:pt modelId="{E2E15C1F-452F-4ECA-BEA4-9727A3DF2D1D}" type="pres">
      <dgm:prSet presAssocID="{AEB0A446-B1FF-4DE3-9629-F44CE4557035}" presName="composite2" presStyleCnt="0"/>
      <dgm:spPr/>
    </dgm:pt>
    <dgm:pt modelId="{D904540C-4123-424C-9BA7-87B967F75DCB}" type="pres">
      <dgm:prSet presAssocID="{AEB0A446-B1FF-4DE3-9629-F44CE4557035}" presName="background2" presStyleLbl="node2" presStyleIdx="0" presStyleCnt="2"/>
      <dgm:spPr/>
    </dgm:pt>
    <dgm:pt modelId="{D29DC49D-6223-44F0-86EC-1E1DC2B92509}" type="pres">
      <dgm:prSet presAssocID="{AEB0A446-B1FF-4DE3-9629-F44CE4557035}" presName="text2" presStyleLbl="fgAcc2" presStyleIdx="0" presStyleCnt="2" custScaleX="217768" custScaleY="78292" custLinFactNeighborX="-73642" custLinFactNeighborY="-1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21B22F-C1B7-4163-AECA-0A8DE528D5C5}" type="pres">
      <dgm:prSet presAssocID="{AEB0A446-B1FF-4DE3-9629-F44CE4557035}" presName="hierChild3" presStyleCnt="0"/>
      <dgm:spPr/>
    </dgm:pt>
    <dgm:pt modelId="{6096B7D2-5E67-4938-B1A3-65A9DFCC3E1A}" type="pres">
      <dgm:prSet presAssocID="{CD9336B8-3F40-4567-9FB7-AF11B598601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3EADECF-38F3-4AC4-AA1A-E931EAD9BE57}" type="pres">
      <dgm:prSet presAssocID="{03D72DB2-00E6-430E-BAD9-F276F560D515}" presName="hierRoot3" presStyleCnt="0"/>
      <dgm:spPr/>
    </dgm:pt>
    <dgm:pt modelId="{D56B8310-C5DD-4A5A-9C74-CB905043700D}" type="pres">
      <dgm:prSet presAssocID="{03D72DB2-00E6-430E-BAD9-F276F560D515}" presName="composite3" presStyleCnt="0"/>
      <dgm:spPr/>
    </dgm:pt>
    <dgm:pt modelId="{5B33AC82-1E13-4CCD-8D23-D5E38E462E74}" type="pres">
      <dgm:prSet presAssocID="{03D72DB2-00E6-430E-BAD9-F276F560D515}" presName="background3" presStyleLbl="node3" presStyleIdx="0" presStyleCnt="3"/>
      <dgm:spPr/>
    </dgm:pt>
    <dgm:pt modelId="{C7FBF0CD-15BB-4027-A76F-0622B468FCE1}" type="pres">
      <dgm:prSet presAssocID="{03D72DB2-00E6-430E-BAD9-F276F560D515}" presName="text3" presStyleLbl="fgAcc3" presStyleIdx="0" presStyleCnt="3" custScaleX="131461" custScaleY="59934" custLinFactNeighborX="-77152" custLinFactNeighborY="-8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64E20-F60A-4625-B98D-F20B15C3E696}" type="pres">
      <dgm:prSet presAssocID="{03D72DB2-00E6-430E-BAD9-F276F560D515}" presName="hierChild4" presStyleCnt="0"/>
      <dgm:spPr/>
    </dgm:pt>
    <dgm:pt modelId="{9589FD81-B8BA-4829-9A62-2A0EA7FEF3C6}" type="pres">
      <dgm:prSet presAssocID="{B1686D35-026A-431E-824B-90EC00A48104}" presName="Name23" presStyleLbl="parChTrans1D4" presStyleIdx="0" presStyleCnt="5"/>
      <dgm:spPr/>
      <dgm:t>
        <a:bodyPr/>
        <a:lstStyle/>
        <a:p>
          <a:endParaRPr lang="ru-RU"/>
        </a:p>
      </dgm:t>
    </dgm:pt>
    <dgm:pt modelId="{45A19036-8E97-4C24-B6B1-E698E4D34F8C}" type="pres">
      <dgm:prSet presAssocID="{C02F7312-16C0-4F37-887D-3001DE535BF0}" presName="hierRoot4" presStyleCnt="0"/>
      <dgm:spPr/>
    </dgm:pt>
    <dgm:pt modelId="{B1FCFD0A-A59B-45D7-956D-68676DAE4EAB}" type="pres">
      <dgm:prSet presAssocID="{C02F7312-16C0-4F37-887D-3001DE535BF0}" presName="composite4" presStyleCnt="0"/>
      <dgm:spPr/>
    </dgm:pt>
    <dgm:pt modelId="{60DEF68C-FCB2-4144-B25E-184C760C1E10}" type="pres">
      <dgm:prSet presAssocID="{C02F7312-16C0-4F37-887D-3001DE535BF0}" presName="background4" presStyleLbl="node4" presStyleIdx="0" presStyleCnt="5"/>
      <dgm:spPr/>
    </dgm:pt>
    <dgm:pt modelId="{1E61E304-7C90-4AA2-A810-ACAF3B2735CF}" type="pres">
      <dgm:prSet presAssocID="{C02F7312-16C0-4F37-887D-3001DE535BF0}" presName="text4" presStyleLbl="fgAcc4" presStyleIdx="0" presStyleCnt="5" custScaleX="133517" custScaleY="193057" custLinFactNeighborX="660" custLinFactNeighborY="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855DD-5E87-4CC0-A132-D77EB217D827}" type="pres">
      <dgm:prSet presAssocID="{C02F7312-16C0-4F37-887D-3001DE535BF0}" presName="hierChild5" presStyleCnt="0"/>
      <dgm:spPr/>
    </dgm:pt>
    <dgm:pt modelId="{1F65EDEE-3B30-4A89-BCA2-23215FBA7210}" type="pres">
      <dgm:prSet presAssocID="{13759370-C7AE-4DA3-B524-B7A8E89DF961}" presName="Name23" presStyleLbl="parChTrans1D4" presStyleIdx="1" presStyleCnt="5"/>
      <dgm:spPr/>
      <dgm:t>
        <a:bodyPr/>
        <a:lstStyle/>
        <a:p>
          <a:endParaRPr lang="ru-RU"/>
        </a:p>
      </dgm:t>
    </dgm:pt>
    <dgm:pt modelId="{4ED78E83-E6C3-4773-B204-B7CF915AB52B}" type="pres">
      <dgm:prSet presAssocID="{88F06436-8A17-4EE5-972D-04BD6EDE4126}" presName="hierRoot4" presStyleCnt="0"/>
      <dgm:spPr/>
    </dgm:pt>
    <dgm:pt modelId="{16FCCCA9-09B7-474F-84BF-22D9CDCC4794}" type="pres">
      <dgm:prSet presAssocID="{88F06436-8A17-4EE5-972D-04BD6EDE4126}" presName="composite4" presStyleCnt="0"/>
      <dgm:spPr/>
    </dgm:pt>
    <dgm:pt modelId="{2CE7DB47-6096-408B-95EA-64D13BD61E6E}" type="pres">
      <dgm:prSet presAssocID="{88F06436-8A17-4EE5-972D-04BD6EDE4126}" presName="background4" presStyleLbl="node4" presStyleIdx="1" presStyleCnt="5"/>
      <dgm:spPr/>
    </dgm:pt>
    <dgm:pt modelId="{38B98694-2248-4604-8A4A-5692DF2EBA76}" type="pres">
      <dgm:prSet presAssocID="{88F06436-8A17-4EE5-972D-04BD6EDE4126}" presName="text4" presStyleLbl="fgAcc4" presStyleIdx="1" presStyleCnt="5" custScaleX="130149" custScaleY="190649" custLinFactNeighborX="24743" custLinFactNeighborY="7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5AE2B-0D25-4646-B05A-9C91216106BE}" type="pres">
      <dgm:prSet presAssocID="{88F06436-8A17-4EE5-972D-04BD6EDE4126}" presName="hierChild5" presStyleCnt="0"/>
      <dgm:spPr/>
    </dgm:pt>
    <dgm:pt modelId="{7C8A8283-3440-4295-8C7F-EEECC45C5185}" type="pres">
      <dgm:prSet presAssocID="{FE40409A-04C4-45FF-8441-58585727FF10}" presName="Name23" presStyleLbl="parChTrans1D4" presStyleIdx="2" presStyleCnt="5"/>
      <dgm:spPr/>
      <dgm:t>
        <a:bodyPr/>
        <a:lstStyle/>
        <a:p>
          <a:endParaRPr lang="ru-RU"/>
        </a:p>
      </dgm:t>
    </dgm:pt>
    <dgm:pt modelId="{164E19FC-20B5-4F6B-8116-A2E7D0555999}" type="pres">
      <dgm:prSet presAssocID="{F7031ABE-B7EA-48F7-BDFF-511471C7E689}" presName="hierRoot4" presStyleCnt="0"/>
      <dgm:spPr/>
    </dgm:pt>
    <dgm:pt modelId="{C0253964-7AA0-45EB-BDA2-9967A65502BE}" type="pres">
      <dgm:prSet presAssocID="{F7031ABE-B7EA-48F7-BDFF-511471C7E689}" presName="composite4" presStyleCnt="0"/>
      <dgm:spPr/>
    </dgm:pt>
    <dgm:pt modelId="{1FACD0EB-9048-4CB5-BD0D-C31F7350405A}" type="pres">
      <dgm:prSet presAssocID="{F7031ABE-B7EA-48F7-BDFF-511471C7E689}" presName="background4" presStyleLbl="node4" presStyleIdx="2" presStyleCnt="5"/>
      <dgm:spPr/>
    </dgm:pt>
    <dgm:pt modelId="{E178C6D7-8D22-486B-AEF5-DAC20AF85BBE}" type="pres">
      <dgm:prSet presAssocID="{F7031ABE-B7EA-48F7-BDFF-511471C7E689}" presName="text4" presStyleLbl="fgAcc4" presStyleIdx="2" presStyleCnt="5" custScaleY="187894" custLinFactNeighborX="19550" custLinFactNeighborY="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A58BC-0A50-4677-8148-538D3AA0F977}" type="pres">
      <dgm:prSet presAssocID="{F7031ABE-B7EA-48F7-BDFF-511471C7E689}" presName="hierChild5" presStyleCnt="0"/>
      <dgm:spPr/>
    </dgm:pt>
    <dgm:pt modelId="{74B56A1C-8FCE-49F8-AB64-AEC54D3B0989}" type="pres">
      <dgm:prSet presAssocID="{3B42F533-5AC9-4786-BEC6-CB77B85EF20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985B17D-D9E9-485C-91A7-23503F53CDA7}" type="pres">
      <dgm:prSet presAssocID="{0C35E6FB-8C09-432C-A52E-A019FBBAC2D5}" presName="hierRoot3" presStyleCnt="0"/>
      <dgm:spPr/>
    </dgm:pt>
    <dgm:pt modelId="{70DE23A0-8433-406C-A8E0-C105A8EAC214}" type="pres">
      <dgm:prSet presAssocID="{0C35E6FB-8C09-432C-A52E-A019FBBAC2D5}" presName="composite3" presStyleCnt="0"/>
      <dgm:spPr/>
    </dgm:pt>
    <dgm:pt modelId="{87D44AC5-E345-4810-95FE-0313F3C16EC6}" type="pres">
      <dgm:prSet presAssocID="{0C35E6FB-8C09-432C-A52E-A019FBBAC2D5}" presName="background3" presStyleLbl="node3" presStyleIdx="1" presStyleCnt="3"/>
      <dgm:spPr/>
    </dgm:pt>
    <dgm:pt modelId="{DB397D66-4DED-4667-BC50-440F8C026651}" type="pres">
      <dgm:prSet presAssocID="{0C35E6FB-8C09-432C-A52E-A019FBBAC2D5}" presName="text3" presStyleLbl="fgAcc3" presStyleIdx="1" presStyleCnt="3" custScaleX="140054" custScaleY="63554" custLinFactX="-41891" custLinFactNeighborX="-100000" custLinFactNeighborY="-11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80D20-A58F-40A1-80F5-6263E8B7B288}" type="pres">
      <dgm:prSet presAssocID="{0C35E6FB-8C09-432C-A52E-A019FBBAC2D5}" presName="hierChild4" presStyleCnt="0"/>
      <dgm:spPr/>
    </dgm:pt>
    <dgm:pt modelId="{83264B00-F1FA-41BE-BE2B-340E7684FFE4}" type="pres">
      <dgm:prSet presAssocID="{EB15C836-D151-433D-9B42-7823E7D090A3}" presName="Name23" presStyleLbl="parChTrans1D4" presStyleIdx="3" presStyleCnt="5"/>
      <dgm:spPr/>
      <dgm:t>
        <a:bodyPr/>
        <a:lstStyle/>
        <a:p>
          <a:endParaRPr lang="ru-RU"/>
        </a:p>
      </dgm:t>
    </dgm:pt>
    <dgm:pt modelId="{D9D743D1-8462-4BD2-B7DD-E8F98B232086}" type="pres">
      <dgm:prSet presAssocID="{B700325E-67AE-4D0C-8670-09E33AFE010D}" presName="hierRoot4" presStyleCnt="0"/>
      <dgm:spPr/>
    </dgm:pt>
    <dgm:pt modelId="{98C57A43-F87B-4596-8667-73B5582E2378}" type="pres">
      <dgm:prSet presAssocID="{B700325E-67AE-4D0C-8670-09E33AFE010D}" presName="composite4" presStyleCnt="0"/>
      <dgm:spPr/>
    </dgm:pt>
    <dgm:pt modelId="{1B3F1AD4-FED9-4462-8F11-147E8A04BE01}" type="pres">
      <dgm:prSet presAssocID="{B700325E-67AE-4D0C-8670-09E33AFE010D}" presName="background4" presStyleLbl="node4" presStyleIdx="3" presStyleCnt="5"/>
      <dgm:spPr/>
    </dgm:pt>
    <dgm:pt modelId="{8EA227DB-A09F-4EA7-B285-D566298DBC3D}" type="pres">
      <dgm:prSet presAssocID="{B700325E-67AE-4D0C-8670-09E33AFE010D}" presName="text4" presStyleLbl="fgAcc4" presStyleIdx="3" presStyleCnt="5" custScaleY="237108" custLinFactNeighborX="20231" custLinFactNeighborY="-3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7EA5C-5B8F-4686-9E4D-5A5AFC725540}" type="pres">
      <dgm:prSet presAssocID="{B700325E-67AE-4D0C-8670-09E33AFE010D}" presName="hierChild5" presStyleCnt="0"/>
      <dgm:spPr/>
    </dgm:pt>
    <dgm:pt modelId="{C2FF464A-3E34-4359-8D21-BDB1495097AE}" type="pres">
      <dgm:prSet presAssocID="{BC925A79-9EE8-4726-9FDF-58BF3130E95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51953E5-AA41-4E21-96A8-64522C20282F}" type="pres">
      <dgm:prSet presAssocID="{1E728535-EA07-40D0-BEA5-B93766C688D0}" presName="hierRoot2" presStyleCnt="0"/>
      <dgm:spPr/>
    </dgm:pt>
    <dgm:pt modelId="{E4AA7765-548B-426C-82D8-586A8F325BA2}" type="pres">
      <dgm:prSet presAssocID="{1E728535-EA07-40D0-BEA5-B93766C688D0}" presName="composite2" presStyleCnt="0"/>
      <dgm:spPr/>
    </dgm:pt>
    <dgm:pt modelId="{4D7DEE13-89EF-4648-A4D7-7B5802C71577}" type="pres">
      <dgm:prSet presAssocID="{1E728535-EA07-40D0-BEA5-B93766C688D0}" presName="background2" presStyleLbl="node2" presStyleIdx="1" presStyleCnt="2"/>
      <dgm:spPr/>
    </dgm:pt>
    <dgm:pt modelId="{A5F23A2E-C772-42F9-BB31-61CCF4FD8954}" type="pres">
      <dgm:prSet presAssocID="{1E728535-EA07-40D0-BEA5-B93766C688D0}" presName="text2" presStyleLbl="fgAcc2" presStyleIdx="1" presStyleCnt="2" custScaleX="197014" custScaleY="137086" custLinFactNeighborX="-48287" custLinFactNeighborY="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9A692-17E3-4A2A-A895-E877A6888150}" type="pres">
      <dgm:prSet presAssocID="{1E728535-EA07-40D0-BEA5-B93766C688D0}" presName="hierChild3" presStyleCnt="0"/>
      <dgm:spPr/>
    </dgm:pt>
    <dgm:pt modelId="{84B12A45-5EB2-4825-97B9-B7A90500F0BE}" type="pres">
      <dgm:prSet presAssocID="{078A4295-8944-4AB9-B478-A679E510479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774837D-417D-4AD8-92FA-02B863A6C542}" type="pres">
      <dgm:prSet presAssocID="{0F02F257-CDD7-44BA-96C4-E0328D2858FF}" presName="hierRoot3" presStyleCnt="0"/>
      <dgm:spPr/>
    </dgm:pt>
    <dgm:pt modelId="{4B706420-E311-4255-AB6D-01775262931E}" type="pres">
      <dgm:prSet presAssocID="{0F02F257-CDD7-44BA-96C4-E0328D2858FF}" presName="composite3" presStyleCnt="0"/>
      <dgm:spPr/>
    </dgm:pt>
    <dgm:pt modelId="{A429C345-E9B5-4BD5-B459-4F1947667B68}" type="pres">
      <dgm:prSet presAssocID="{0F02F257-CDD7-44BA-96C4-E0328D2858FF}" presName="background3" presStyleLbl="node3" presStyleIdx="2" presStyleCnt="3"/>
      <dgm:spPr/>
    </dgm:pt>
    <dgm:pt modelId="{A5AA7E85-9A70-4A5B-BCBE-40ED1998382E}" type="pres">
      <dgm:prSet presAssocID="{0F02F257-CDD7-44BA-96C4-E0328D2858FF}" presName="text3" presStyleLbl="fgAcc3" presStyleIdx="2" presStyleCnt="3" custScaleX="143003" custScaleY="122319" custLinFactNeighborX="20847" custLinFactNeighborY="7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6550D-B33A-4889-92A1-6437C0A53619}" type="pres">
      <dgm:prSet presAssocID="{0F02F257-CDD7-44BA-96C4-E0328D2858FF}" presName="hierChild4" presStyleCnt="0"/>
      <dgm:spPr/>
    </dgm:pt>
    <dgm:pt modelId="{7A21BC6A-697F-4B61-98D1-B8F3063BED53}" type="pres">
      <dgm:prSet presAssocID="{329D7A78-6BB2-4B4D-B072-02B304A3BB30}" presName="Name23" presStyleLbl="parChTrans1D4" presStyleIdx="4" presStyleCnt="5"/>
      <dgm:spPr/>
      <dgm:t>
        <a:bodyPr/>
        <a:lstStyle/>
        <a:p>
          <a:endParaRPr lang="ru-RU"/>
        </a:p>
      </dgm:t>
    </dgm:pt>
    <dgm:pt modelId="{EBB98561-10D9-47D4-8516-509C703C80F9}" type="pres">
      <dgm:prSet presAssocID="{8DA7AA37-08C3-4F15-99F6-630BE57B1BAD}" presName="hierRoot4" presStyleCnt="0"/>
      <dgm:spPr/>
    </dgm:pt>
    <dgm:pt modelId="{B38F4A74-1D5B-4FEB-A791-C88F47F6E02E}" type="pres">
      <dgm:prSet presAssocID="{8DA7AA37-08C3-4F15-99F6-630BE57B1BAD}" presName="composite4" presStyleCnt="0"/>
      <dgm:spPr/>
    </dgm:pt>
    <dgm:pt modelId="{85900336-E59A-4229-868D-066CCB4AED4F}" type="pres">
      <dgm:prSet presAssocID="{8DA7AA37-08C3-4F15-99F6-630BE57B1BAD}" presName="background4" presStyleLbl="node4" presStyleIdx="4" presStyleCnt="5"/>
      <dgm:spPr/>
    </dgm:pt>
    <dgm:pt modelId="{4628C4F5-41D9-4ACA-BEE8-58EE18D7D296}" type="pres">
      <dgm:prSet presAssocID="{8DA7AA37-08C3-4F15-99F6-630BE57B1BAD}" presName="text4" presStyleLbl="fgAcc4" presStyleIdx="4" presStyleCnt="5" custScaleX="135814" custScaleY="200803" custLinFactNeighborX="5314" custLinFactNeighborY="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E409A-5793-466B-A758-9FF6AF4253E3}" type="pres">
      <dgm:prSet presAssocID="{8DA7AA37-08C3-4F15-99F6-630BE57B1BAD}" presName="hierChild5" presStyleCnt="0"/>
      <dgm:spPr/>
    </dgm:pt>
  </dgm:ptLst>
  <dgm:cxnLst>
    <dgm:cxn modelId="{4999B0FC-4C95-42ED-9F6E-0389BCA5426E}" srcId="{03D72DB2-00E6-430E-BAD9-F276F560D515}" destId="{F7031ABE-B7EA-48F7-BDFF-511471C7E689}" srcOrd="2" destOrd="0" parTransId="{FE40409A-04C4-45FF-8441-58585727FF10}" sibTransId="{2A9ED77C-5D14-4659-879A-7ACE235E91D7}"/>
    <dgm:cxn modelId="{26115531-3D58-4500-837A-DD81967D8660}" type="presOf" srcId="{3B42F533-5AC9-4786-BEC6-CB77B85EF20A}" destId="{74B56A1C-8FCE-49F8-AB64-AEC54D3B0989}" srcOrd="0" destOrd="0" presId="urn:microsoft.com/office/officeart/2005/8/layout/hierarchy1"/>
    <dgm:cxn modelId="{3A318D6A-E4BC-4617-BB5B-2B20BFDE075C}" srcId="{03D72DB2-00E6-430E-BAD9-F276F560D515}" destId="{88F06436-8A17-4EE5-972D-04BD6EDE4126}" srcOrd="1" destOrd="0" parTransId="{13759370-C7AE-4DA3-B524-B7A8E89DF961}" sibTransId="{429AE257-7133-40B6-922B-B9A7EB579F98}"/>
    <dgm:cxn modelId="{DE5D6DF3-66A0-4A5D-9F08-3749716C366D}" type="presOf" srcId="{0C35E6FB-8C09-432C-A52E-A019FBBAC2D5}" destId="{DB397D66-4DED-4667-BC50-440F8C026651}" srcOrd="0" destOrd="0" presId="urn:microsoft.com/office/officeart/2005/8/layout/hierarchy1"/>
    <dgm:cxn modelId="{B941363D-BD29-4C9F-B938-04ABDDCA460B}" type="presOf" srcId="{B700325E-67AE-4D0C-8670-09E33AFE010D}" destId="{8EA227DB-A09F-4EA7-B285-D566298DBC3D}" srcOrd="0" destOrd="0" presId="urn:microsoft.com/office/officeart/2005/8/layout/hierarchy1"/>
    <dgm:cxn modelId="{1C6BD9E8-31D3-4DCF-B1B0-C30EBCEE6BF1}" type="presOf" srcId="{88F06436-8A17-4EE5-972D-04BD6EDE4126}" destId="{38B98694-2248-4604-8A4A-5692DF2EBA76}" srcOrd="0" destOrd="0" presId="urn:microsoft.com/office/officeart/2005/8/layout/hierarchy1"/>
    <dgm:cxn modelId="{429B9B45-BCA1-4F89-A13E-DF69748E8DBF}" type="presOf" srcId="{EB15C836-D151-433D-9B42-7823E7D090A3}" destId="{83264B00-F1FA-41BE-BE2B-340E7684FFE4}" srcOrd="0" destOrd="0" presId="urn:microsoft.com/office/officeart/2005/8/layout/hierarchy1"/>
    <dgm:cxn modelId="{C3F28F6F-0220-48B6-B0F9-39219F30D7FA}" srcId="{1B993E72-4C90-4B5C-A02F-C76B964A6E96}" destId="{AEB0A446-B1FF-4DE3-9629-F44CE4557035}" srcOrd="0" destOrd="0" parTransId="{93465445-00ED-4357-B12C-DB1F1EEAE54D}" sibTransId="{48174ECE-1E26-49DE-B44C-62A76224E759}"/>
    <dgm:cxn modelId="{96FCB7DB-4BC2-48CB-B717-AEDA9A16AC8F}" srcId="{F830A856-9C6D-4A59-9613-35E6B86EEDA1}" destId="{1B993E72-4C90-4B5C-A02F-C76B964A6E96}" srcOrd="0" destOrd="0" parTransId="{244F5475-E81A-4CEE-B654-6C8953B8C401}" sibTransId="{9057471A-98EA-4F45-9CE8-CA1046EB6A8D}"/>
    <dgm:cxn modelId="{C029CDFF-E55F-4391-B40B-23C776261375}" srcId="{0F02F257-CDD7-44BA-96C4-E0328D2858FF}" destId="{8DA7AA37-08C3-4F15-99F6-630BE57B1BAD}" srcOrd="0" destOrd="0" parTransId="{329D7A78-6BB2-4B4D-B072-02B304A3BB30}" sibTransId="{A0CC43FD-B785-4B25-B6C0-430F5DDE1BD7}"/>
    <dgm:cxn modelId="{29914C68-3C17-4DBD-886A-BB68279F7DC8}" type="presOf" srcId="{FE40409A-04C4-45FF-8441-58585727FF10}" destId="{7C8A8283-3440-4295-8C7F-EEECC45C5185}" srcOrd="0" destOrd="0" presId="urn:microsoft.com/office/officeart/2005/8/layout/hierarchy1"/>
    <dgm:cxn modelId="{EA937C21-271A-4C64-BD49-B21E42E89B6F}" srcId="{AEB0A446-B1FF-4DE3-9629-F44CE4557035}" destId="{0C35E6FB-8C09-432C-A52E-A019FBBAC2D5}" srcOrd="1" destOrd="0" parTransId="{3B42F533-5AC9-4786-BEC6-CB77B85EF20A}" sibTransId="{07CDEDCB-2BB5-4FB6-A034-CF36B56A52DE}"/>
    <dgm:cxn modelId="{09D1CDE8-B409-4BE6-8536-FFE5A92241D0}" type="presOf" srcId="{CD9336B8-3F40-4567-9FB7-AF11B598601E}" destId="{6096B7D2-5E67-4938-B1A3-65A9DFCC3E1A}" srcOrd="0" destOrd="0" presId="urn:microsoft.com/office/officeart/2005/8/layout/hierarchy1"/>
    <dgm:cxn modelId="{653D9B5A-AC71-4C2D-8840-C9E17C6701B8}" type="presOf" srcId="{1E728535-EA07-40D0-BEA5-B93766C688D0}" destId="{A5F23A2E-C772-42F9-BB31-61CCF4FD8954}" srcOrd="0" destOrd="0" presId="urn:microsoft.com/office/officeart/2005/8/layout/hierarchy1"/>
    <dgm:cxn modelId="{66CCA596-BE0B-407E-9D69-2813E452B8E6}" type="presOf" srcId="{078A4295-8944-4AB9-B478-A679E510479D}" destId="{84B12A45-5EB2-4825-97B9-B7A90500F0BE}" srcOrd="0" destOrd="0" presId="urn:microsoft.com/office/officeart/2005/8/layout/hierarchy1"/>
    <dgm:cxn modelId="{753B732E-09A6-4663-BB19-D39BE19E61A5}" type="presOf" srcId="{BC925A79-9EE8-4726-9FDF-58BF3130E957}" destId="{C2FF464A-3E34-4359-8D21-BDB1495097AE}" srcOrd="0" destOrd="0" presId="urn:microsoft.com/office/officeart/2005/8/layout/hierarchy1"/>
    <dgm:cxn modelId="{F9C9808C-79E0-48BF-A3A1-7E0DC76FC0EF}" type="presOf" srcId="{329D7A78-6BB2-4B4D-B072-02B304A3BB30}" destId="{7A21BC6A-697F-4B61-98D1-B8F3063BED53}" srcOrd="0" destOrd="0" presId="urn:microsoft.com/office/officeart/2005/8/layout/hierarchy1"/>
    <dgm:cxn modelId="{CCC2962A-AC20-48E6-A876-BAF448BA2C25}" type="presOf" srcId="{93465445-00ED-4357-B12C-DB1F1EEAE54D}" destId="{B0825C96-FBF6-4723-84AE-ABEBA0356824}" srcOrd="0" destOrd="0" presId="urn:microsoft.com/office/officeart/2005/8/layout/hierarchy1"/>
    <dgm:cxn modelId="{2B0765CB-7B89-409D-96E7-BBD3397BDD89}" type="presOf" srcId="{13759370-C7AE-4DA3-B524-B7A8E89DF961}" destId="{1F65EDEE-3B30-4A89-BCA2-23215FBA7210}" srcOrd="0" destOrd="0" presId="urn:microsoft.com/office/officeart/2005/8/layout/hierarchy1"/>
    <dgm:cxn modelId="{61E74624-C084-46EA-B150-BD3A4DDD8249}" type="presOf" srcId="{AEB0A446-B1FF-4DE3-9629-F44CE4557035}" destId="{D29DC49D-6223-44F0-86EC-1E1DC2B92509}" srcOrd="0" destOrd="0" presId="urn:microsoft.com/office/officeart/2005/8/layout/hierarchy1"/>
    <dgm:cxn modelId="{B7B43212-CF79-4541-ACBE-A269AC600851}" srcId="{0C35E6FB-8C09-432C-A52E-A019FBBAC2D5}" destId="{B700325E-67AE-4D0C-8670-09E33AFE010D}" srcOrd="0" destOrd="0" parTransId="{EB15C836-D151-433D-9B42-7823E7D090A3}" sibTransId="{3CB8F236-9843-4AED-9B4A-5A6B6A2A0ABE}"/>
    <dgm:cxn modelId="{CC0151D6-B4A7-4D8B-AB13-16D76B3D6379}" type="presOf" srcId="{B1686D35-026A-431E-824B-90EC00A48104}" destId="{9589FD81-B8BA-4829-9A62-2A0EA7FEF3C6}" srcOrd="0" destOrd="0" presId="urn:microsoft.com/office/officeart/2005/8/layout/hierarchy1"/>
    <dgm:cxn modelId="{0A92A7FD-A4A7-415A-9C21-CE292B1157C9}" type="presOf" srcId="{03D72DB2-00E6-430E-BAD9-F276F560D515}" destId="{C7FBF0CD-15BB-4027-A76F-0622B468FCE1}" srcOrd="0" destOrd="0" presId="urn:microsoft.com/office/officeart/2005/8/layout/hierarchy1"/>
    <dgm:cxn modelId="{82048E93-B0CF-4ED5-89AB-B1F67387882A}" type="presOf" srcId="{1B993E72-4C90-4B5C-A02F-C76B964A6E96}" destId="{08950992-9364-4666-B1EC-02B6828A9FCE}" srcOrd="0" destOrd="0" presId="urn:microsoft.com/office/officeart/2005/8/layout/hierarchy1"/>
    <dgm:cxn modelId="{93E87579-5DE3-4EB0-A55C-DA1C1323BA0A}" srcId="{03D72DB2-00E6-430E-BAD9-F276F560D515}" destId="{C02F7312-16C0-4F37-887D-3001DE535BF0}" srcOrd="0" destOrd="0" parTransId="{B1686D35-026A-431E-824B-90EC00A48104}" sibTransId="{A7546D19-7907-45E8-A133-C844F34645B5}"/>
    <dgm:cxn modelId="{C1380056-207B-47EF-92F4-EDB1A29F125A}" srcId="{1B993E72-4C90-4B5C-A02F-C76B964A6E96}" destId="{1E728535-EA07-40D0-BEA5-B93766C688D0}" srcOrd="1" destOrd="0" parTransId="{BC925A79-9EE8-4726-9FDF-58BF3130E957}" sibTransId="{D5604741-4E93-46BA-9868-3EEC2507A226}"/>
    <dgm:cxn modelId="{927FA29B-1E54-4E58-9ECB-0E6C30663C3C}" type="presOf" srcId="{F830A856-9C6D-4A59-9613-35E6B86EEDA1}" destId="{F33DA7AE-4E39-45CC-8978-7DDDC347B419}" srcOrd="0" destOrd="0" presId="urn:microsoft.com/office/officeart/2005/8/layout/hierarchy1"/>
    <dgm:cxn modelId="{0F3F74FB-AACC-4088-81B4-B2C9F4B3B8F7}" type="presOf" srcId="{F7031ABE-B7EA-48F7-BDFF-511471C7E689}" destId="{E178C6D7-8D22-486B-AEF5-DAC20AF85BBE}" srcOrd="0" destOrd="0" presId="urn:microsoft.com/office/officeart/2005/8/layout/hierarchy1"/>
    <dgm:cxn modelId="{7235868C-4AE1-4251-85EB-6A4A97791A01}" type="presOf" srcId="{0F02F257-CDD7-44BA-96C4-E0328D2858FF}" destId="{A5AA7E85-9A70-4A5B-BCBE-40ED1998382E}" srcOrd="0" destOrd="0" presId="urn:microsoft.com/office/officeart/2005/8/layout/hierarchy1"/>
    <dgm:cxn modelId="{2B7BBF18-006E-4329-9905-E20AC997F415}" type="presOf" srcId="{8DA7AA37-08C3-4F15-99F6-630BE57B1BAD}" destId="{4628C4F5-41D9-4ACA-BEE8-58EE18D7D296}" srcOrd="0" destOrd="0" presId="urn:microsoft.com/office/officeart/2005/8/layout/hierarchy1"/>
    <dgm:cxn modelId="{3D3F0314-26BC-4484-ABCC-7B6039ED2D3F}" type="presOf" srcId="{C02F7312-16C0-4F37-887D-3001DE535BF0}" destId="{1E61E304-7C90-4AA2-A810-ACAF3B2735CF}" srcOrd="0" destOrd="0" presId="urn:microsoft.com/office/officeart/2005/8/layout/hierarchy1"/>
    <dgm:cxn modelId="{769D151D-242B-40CD-BD14-AE8711ABF862}" srcId="{AEB0A446-B1FF-4DE3-9629-F44CE4557035}" destId="{03D72DB2-00E6-430E-BAD9-F276F560D515}" srcOrd="0" destOrd="0" parTransId="{CD9336B8-3F40-4567-9FB7-AF11B598601E}" sibTransId="{196E8FA8-B2DD-494C-BCBA-776AD85D31CE}"/>
    <dgm:cxn modelId="{CAEC47E3-311E-4FE4-8561-10DB1EE5BA55}" srcId="{1E728535-EA07-40D0-BEA5-B93766C688D0}" destId="{0F02F257-CDD7-44BA-96C4-E0328D2858FF}" srcOrd="0" destOrd="0" parTransId="{078A4295-8944-4AB9-B478-A679E510479D}" sibTransId="{E207F543-EF5E-4A86-B10F-392EEC7679F5}"/>
    <dgm:cxn modelId="{A35EC9FF-8011-4CAD-9B24-F03B3A654299}" type="presParOf" srcId="{F33DA7AE-4E39-45CC-8978-7DDDC347B419}" destId="{BDEA94E4-47F1-4503-A22D-8D74441C7633}" srcOrd="0" destOrd="0" presId="urn:microsoft.com/office/officeart/2005/8/layout/hierarchy1"/>
    <dgm:cxn modelId="{B89370EA-31CA-4158-948E-41ECE257B790}" type="presParOf" srcId="{BDEA94E4-47F1-4503-A22D-8D74441C7633}" destId="{A5F579EF-4A3D-4E8C-AA38-06F8673C2075}" srcOrd="0" destOrd="0" presId="urn:microsoft.com/office/officeart/2005/8/layout/hierarchy1"/>
    <dgm:cxn modelId="{A9288330-75F5-495B-828E-B3C238C7F4AD}" type="presParOf" srcId="{A5F579EF-4A3D-4E8C-AA38-06F8673C2075}" destId="{329DF8DB-F6ED-4129-8C8E-C5998AF82B23}" srcOrd="0" destOrd="0" presId="urn:microsoft.com/office/officeart/2005/8/layout/hierarchy1"/>
    <dgm:cxn modelId="{0DE81F3B-7DDF-4DCD-B92A-54CF974E73D8}" type="presParOf" srcId="{A5F579EF-4A3D-4E8C-AA38-06F8673C2075}" destId="{08950992-9364-4666-B1EC-02B6828A9FCE}" srcOrd="1" destOrd="0" presId="urn:microsoft.com/office/officeart/2005/8/layout/hierarchy1"/>
    <dgm:cxn modelId="{CAB8BCC3-8158-4C41-B463-1ABC5F4A4BDC}" type="presParOf" srcId="{BDEA94E4-47F1-4503-A22D-8D74441C7633}" destId="{42A1480E-49B5-4FF4-BF04-3E92B8166974}" srcOrd="1" destOrd="0" presId="urn:microsoft.com/office/officeart/2005/8/layout/hierarchy1"/>
    <dgm:cxn modelId="{C48B8CB7-8B02-42D5-B2DD-BA975442E691}" type="presParOf" srcId="{42A1480E-49B5-4FF4-BF04-3E92B8166974}" destId="{B0825C96-FBF6-4723-84AE-ABEBA0356824}" srcOrd="0" destOrd="0" presId="urn:microsoft.com/office/officeart/2005/8/layout/hierarchy1"/>
    <dgm:cxn modelId="{596A8B82-135C-4318-B031-2324E74DA863}" type="presParOf" srcId="{42A1480E-49B5-4FF4-BF04-3E92B8166974}" destId="{CDE629C6-89C2-4E9F-9710-139C03E122C4}" srcOrd="1" destOrd="0" presId="urn:microsoft.com/office/officeart/2005/8/layout/hierarchy1"/>
    <dgm:cxn modelId="{D5F4E485-73AE-4A2F-BEB6-0F1A60611901}" type="presParOf" srcId="{CDE629C6-89C2-4E9F-9710-139C03E122C4}" destId="{E2E15C1F-452F-4ECA-BEA4-9727A3DF2D1D}" srcOrd="0" destOrd="0" presId="urn:microsoft.com/office/officeart/2005/8/layout/hierarchy1"/>
    <dgm:cxn modelId="{9E986DAD-FE70-4365-B009-0BC63B5A5CB2}" type="presParOf" srcId="{E2E15C1F-452F-4ECA-BEA4-9727A3DF2D1D}" destId="{D904540C-4123-424C-9BA7-87B967F75DCB}" srcOrd="0" destOrd="0" presId="urn:microsoft.com/office/officeart/2005/8/layout/hierarchy1"/>
    <dgm:cxn modelId="{C94B5445-28F0-4875-ADF1-02EEC1977CFD}" type="presParOf" srcId="{E2E15C1F-452F-4ECA-BEA4-9727A3DF2D1D}" destId="{D29DC49D-6223-44F0-86EC-1E1DC2B92509}" srcOrd="1" destOrd="0" presId="urn:microsoft.com/office/officeart/2005/8/layout/hierarchy1"/>
    <dgm:cxn modelId="{CD7A3FD6-FFC3-4D9F-A13D-E45E5A43DEF1}" type="presParOf" srcId="{CDE629C6-89C2-4E9F-9710-139C03E122C4}" destId="{D221B22F-C1B7-4163-AECA-0A8DE528D5C5}" srcOrd="1" destOrd="0" presId="urn:microsoft.com/office/officeart/2005/8/layout/hierarchy1"/>
    <dgm:cxn modelId="{BE14558B-77D7-4E09-ACF0-761B564A411F}" type="presParOf" srcId="{D221B22F-C1B7-4163-AECA-0A8DE528D5C5}" destId="{6096B7D2-5E67-4938-B1A3-65A9DFCC3E1A}" srcOrd="0" destOrd="0" presId="urn:microsoft.com/office/officeart/2005/8/layout/hierarchy1"/>
    <dgm:cxn modelId="{0E9893AE-1118-40E1-B2A7-01CC1BB05617}" type="presParOf" srcId="{D221B22F-C1B7-4163-AECA-0A8DE528D5C5}" destId="{B3EADECF-38F3-4AC4-AA1A-E931EAD9BE57}" srcOrd="1" destOrd="0" presId="urn:microsoft.com/office/officeart/2005/8/layout/hierarchy1"/>
    <dgm:cxn modelId="{CBC09818-8CFC-4581-B24C-C76749AA522C}" type="presParOf" srcId="{B3EADECF-38F3-4AC4-AA1A-E931EAD9BE57}" destId="{D56B8310-C5DD-4A5A-9C74-CB905043700D}" srcOrd="0" destOrd="0" presId="urn:microsoft.com/office/officeart/2005/8/layout/hierarchy1"/>
    <dgm:cxn modelId="{9832EDC4-EA9F-4B5C-8E91-DE5859CA3390}" type="presParOf" srcId="{D56B8310-C5DD-4A5A-9C74-CB905043700D}" destId="{5B33AC82-1E13-4CCD-8D23-D5E38E462E74}" srcOrd="0" destOrd="0" presId="urn:microsoft.com/office/officeart/2005/8/layout/hierarchy1"/>
    <dgm:cxn modelId="{57CD21F0-BC3A-4117-96C7-E285F66BD5E2}" type="presParOf" srcId="{D56B8310-C5DD-4A5A-9C74-CB905043700D}" destId="{C7FBF0CD-15BB-4027-A76F-0622B468FCE1}" srcOrd="1" destOrd="0" presId="urn:microsoft.com/office/officeart/2005/8/layout/hierarchy1"/>
    <dgm:cxn modelId="{6C5DF58D-0C2C-4A20-A80C-61DB963535AD}" type="presParOf" srcId="{B3EADECF-38F3-4AC4-AA1A-E931EAD9BE57}" destId="{F4B64E20-F60A-4625-B98D-F20B15C3E696}" srcOrd="1" destOrd="0" presId="urn:microsoft.com/office/officeart/2005/8/layout/hierarchy1"/>
    <dgm:cxn modelId="{FD46E3E4-F2D7-4922-AFAA-15401EBC8F13}" type="presParOf" srcId="{F4B64E20-F60A-4625-B98D-F20B15C3E696}" destId="{9589FD81-B8BA-4829-9A62-2A0EA7FEF3C6}" srcOrd="0" destOrd="0" presId="urn:microsoft.com/office/officeart/2005/8/layout/hierarchy1"/>
    <dgm:cxn modelId="{2C577F8A-073D-481C-BD84-2B0165388B8D}" type="presParOf" srcId="{F4B64E20-F60A-4625-B98D-F20B15C3E696}" destId="{45A19036-8E97-4C24-B6B1-E698E4D34F8C}" srcOrd="1" destOrd="0" presId="urn:microsoft.com/office/officeart/2005/8/layout/hierarchy1"/>
    <dgm:cxn modelId="{B930CFF0-C9E6-4939-9A48-7AC15F80E787}" type="presParOf" srcId="{45A19036-8E97-4C24-B6B1-E698E4D34F8C}" destId="{B1FCFD0A-A59B-45D7-956D-68676DAE4EAB}" srcOrd="0" destOrd="0" presId="urn:microsoft.com/office/officeart/2005/8/layout/hierarchy1"/>
    <dgm:cxn modelId="{871AB35D-0C3F-4057-A043-84D07DD4AA54}" type="presParOf" srcId="{B1FCFD0A-A59B-45D7-956D-68676DAE4EAB}" destId="{60DEF68C-FCB2-4144-B25E-184C760C1E10}" srcOrd="0" destOrd="0" presId="urn:microsoft.com/office/officeart/2005/8/layout/hierarchy1"/>
    <dgm:cxn modelId="{AEBD46B9-E774-44D0-80F9-9E1632F78D07}" type="presParOf" srcId="{B1FCFD0A-A59B-45D7-956D-68676DAE4EAB}" destId="{1E61E304-7C90-4AA2-A810-ACAF3B2735CF}" srcOrd="1" destOrd="0" presId="urn:microsoft.com/office/officeart/2005/8/layout/hierarchy1"/>
    <dgm:cxn modelId="{68C3D267-9A0D-42D3-B02A-17E4D75FA00F}" type="presParOf" srcId="{45A19036-8E97-4C24-B6B1-E698E4D34F8C}" destId="{733855DD-5E87-4CC0-A132-D77EB217D827}" srcOrd="1" destOrd="0" presId="urn:microsoft.com/office/officeart/2005/8/layout/hierarchy1"/>
    <dgm:cxn modelId="{2ED1A597-F777-470D-A60B-1489A536C5E6}" type="presParOf" srcId="{F4B64E20-F60A-4625-B98D-F20B15C3E696}" destId="{1F65EDEE-3B30-4A89-BCA2-23215FBA7210}" srcOrd="2" destOrd="0" presId="urn:microsoft.com/office/officeart/2005/8/layout/hierarchy1"/>
    <dgm:cxn modelId="{CF47B72C-A051-4E59-AC78-C2C244C1CACE}" type="presParOf" srcId="{F4B64E20-F60A-4625-B98D-F20B15C3E696}" destId="{4ED78E83-E6C3-4773-B204-B7CF915AB52B}" srcOrd="3" destOrd="0" presId="urn:microsoft.com/office/officeart/2005/8/layout/hierarchy1"/>
    <dgm:cxn modelId="{628EB437-CB84-48CC-A59C-71937F744835}" type="presParOf" srcId="{4ED78E83-E6C3-4773-B204-B7CF915AB52B}" destId="{16FCCCA9-09B7-474F-84BF-22D9CDCC4794}" srcOrd="0" destOrd="0" presId="urn:microsoft.com/office/officeart/2005/8/layout/hierarchy1"/>
    <dgm:cxn modelId="{6D2CDDFC-D2FD-4A48-8CB1-758C403FF4EB}" type="presParOf" srcId="{16FCCCA9-09B7-474F-84BF-22D9CDCC4794}" destId="{2CE7DB47-6096-408B-95EA-64D13BD61E6E}" srcOrd="0" destOrd="0" presId="urn:microsoft.com/office/officeart/2005/8/layout/hierarchy1"/>
    <dgm:cxn modelId="{BF24460B-5469-4CC6-B868-181D94689F2E}" type="presParOf" srcId="{16FCCCA9-09B7-474F-84BF-22D9CDCC4794}" destId="{38B98694-2248-4604-8A4A-5692DF2EBA76}" srcOrd="1" destOrd="0" presId="urn:microsoft.com/office/officeart/2005/8/layout/hierarchy1"/>
    <dgm:cxn modelId="{E7A260D6-4D22-4E3B-B094-5627D85E5224}" type="presParOf" srcId="{4ED78E83-E6C3-4773-B204-B7CF915AB52B}" destId="{3055AE2B-0D25-4646-B05A-9C91216106BE}" srcOrd="1" destOrd="0" presId="urn:microsoft.com/office/officeart/2005/8/layout/hierarchy1"/>
    <dgm:cxn modelId="{83D0501A-5D8E-49D4-B956-9D63855E6792}" type="presParOf" srcId="{F4B64E20-F60A-4625-B98D-F20B15C3E696}" destId="{7C8A8283-3440-4295-8C7F-EEECC45C5185}" srcOrd="4" destOrd="0" presId="urn:microsoft.com/office/officeart/2005/8/layout/hierarchy1"/>
    <dgm:cxn modelId="{58017A9A-F5F1-417E-A09A-25DC837BF3E0}" type="presParOf" srcId="{F4B64E20-F60A-4625-B98D-F20B15C3E696}" destId="{164E19FC-20B5-4F6B-8116-A2E7D0555999}" srcOrd="5" destOrd="0" presId="urn:microsoft.com/office/officeart/2005/8/layout/hierarchy1"/>
    <dgm:cxn modelId="{33643679-05D2-434C-A6AC-D39E0B8AFE13}" type="presParOf" srcId="{164E19FC-20B5-4F6B-8116-A2E7D0555999}" destId="{C0253964-7AA0-45EB-BDA2-9967A65502BE}" srcOrd="0" destOrd="0" presId="urn:microsoft.com/office/officeart/2005/8/layout/hierarchy1"/>
    <dgm:cxn modelId="{B696B95C-CD4E-4578-BF3E-1F79B42E7BE9}" type="presParOf" srcId="{C0253964-7AA0-45EB-BDA2-9967A65502BE}" destId="{1FACD0EB-9048-4CB5-BD0D-C31F7350405A}" srcOrd="0" destOrd="0" presId="urn:microsoft.com/office/officeart/2005/8/layout/hierarchy1"/>
    <dgm:cxn modelId="{F5A752F5-8EC8-44E0-AD24-2AA5393394C8}" type="presParOf" srcId="{C0253964-7AA0-45EB-BDA2-9967A65502BE}" destId="{E178C6D7-8D22-486B-AEF5-DAC20AF85BBE}" srcOrd="1" destOrd="0" presId="urn:microsoft.com/office/officeart/2005/8/layout/hierarchy1"/>
    <dgm:cxn modelId="{D130DC74-971A-4075-805F-FABC176283EE}" type="presParOf" srcId="{164E19FC-20B5-4F6B-8116-A2E7D0555999}" destId="{89DA58BC-0A50-4677-8148-538D3AA0F977}" srcOrd="1" destOrd="0" presId="urn:microsoft.com/office/officeart/2005/8/layout/hierarchy1"/>
    <dgm:cxn modelId="{8CDD5BCC-AD45-4CB2-89D4-E43EE7771547}" type="presParOf" srcId="{D221B22F-C1B7-4163-AECA-0A8DE528D5C5}" destId="{74B56A1C-8FCE-49F8-AB64-AEC54D3B0989}" srcOrd="2" destOrd="0" presId="urn:microsoft.com/office/officeart/2005/8/layout/hierarchy1"/>
    <dgm:cxn modelId="{3433EA8C-DD28-4DD7-96A7-243D4B955494}" type="presParOf" srcId="{D221B22F-C1B7-4163-AECA-0A8DE528D5C5}" destId="{D985B17D-D9E9-485C-91A7-23503F53CDA7}" srcOrd="3" destOrd="0" presId="urn:microsoft.com/office/officeart/2005/8/layout/hierarchy1"/>
    <dgm:cxn modelId="{582CD20D-EA05-471F-BE3A-59F389F68559}" type="presParOf" srcId="{D985B17D-D9E9-485C-91A7-23503F53CDA7}" destId="{70DE23A0-8433-406C-A8E0-C105A8EAC214}" srcOrd="0" destOrd="0" presId="urn:microsoft.com/office/officeart/2005/8/layout/hierarchy1"/>
    <dgm:cxn modelId="{54277C7A-1873-49ED-861C-2DB12B2CC6B8}" type="presParOf" srcId="{70DE23A0-8433-406C-A8E0-C105A8EAC214}" destId="{87D44AC5-E345-4810-95FE-0313F3C16EC6}" srcOrd="0" destOrd="0" presId="urn:microsoft.com/office/officeart/2005/8/layout/hierarchy1"/>
    <dgm:cxn modelId="{5BCAF3BA-958A-4D51-821F-5D82D7FF7EEE}" type="presParOf" srcId="{70DE23A0-8433-406C-A8E0-C105A8EAC214}" destId="{DB397D66-4DED-4667-BC50-440F8C026651}" srcOrd="1" destOrd="0" presId="urn:microsoft.com/office/officeart/2005/8/layout/hierarchy1"/>
    <dgm:cxn modelId="{E24A0610-B155-4D1F-8732-C493B988971F}" type="presParOf" srcId="{D985B17D-D9E9-485C-91A7-23503F53CDA7}" destId="{1F280D20-A58F-40A1-80F5-6263E8B7B288}" srcOrd="1" destOrd="0" presId="urn:microsoft.com/office/officeart/2005/8/layout/hierarchy1"/>
    <dgm:cxn modelId="{99CFFE17-FC35-4EA1-BA68-C5E0B00EB933}" type="presParOf" srcId="{1F280D20-A58F-40A1-80F5-6263E8B7B288}" destId="{83264B00-F1FA-41BE-BE2B-340E7684FFE4}" srcOrd="0" destOrd="0" presId="urn:microsoft.com/office/officeart/2005/8/layout/hierarchy1"/>
    <dgm:cxn modelId="{02A94AC1-AD81-48EC-95B3-A8A206DBC545}" type="presParOf" srcId="{1F280D20-A58F-40A1-80F5-6263E8B7B288}" destId="{D9D743D1-8462-4BD2-B7DD-E8F98B232086}" srcOrd="1" destOrd="0" presId="urn:microsoft.com/office/officeart/2005/8/layout/hierarchy1"/>
    <dgm:cxn modelId="{8D455D7B-DAE1-427A-B3B3-037B2A6565B7}" type="presParOf" srcId="{D9D743D1-8462-4BD2-B7DD-E8F98B232086}" destId="{98C57A43-F87B-4596-8667-73B5582E2378}" srcOrd="0" destOrd="0" presId="urn:microsoft.com/office/officeart/2005/8/layout/hierarchy1"/>
    <dgm:cxn modelId="{A02AAFEE-9BF3-43CD-9ACD-F1BAE887BC02}" type="presParOf" srcId="{98C57A43-F87B-4596-8667-73B5582E2378}" destId="{1B3F1AD4-FED9-4462-8F11-147E8A04BE01}" srcOrd="0" destOrd="0" presId="urn:microsoft.com/office/officeart/2005/8/layout/hierarchy1"/>
    <dgm:cxn modelId="{6F46235D-0916-402F-BD73-38331618FC8C}" type="presParOf" srcId="{98C57A43-F87B-4596-8667-73B5582E2378}" destId="{8EA227DB-A09F-4EA7-B285-D566298DBC3D}" srcOrd="1" destOrd="0" presId="urn:microsoft.com/office/officeart/2005/8/layout/hierarchy1"/>
    <dgm:cxn modelId="{CF2FB824-58F9-4917-812A-10EE1A6AFB67}" type="presParOf" srcId="{D9D743D1-8462-4BD2-B7DD-E8F98B232086}" destId="{86B7EA5C-5B8F-4686-9E4D-5A5AFC725540}" srcOrd="1" destOrd="0" presId="urn:microsoft.com/office/officeart/2005/8/layout/hierarchy1"/>
    <dgm:cxn modelId="{01CBBF16-ED76-45D6-83C6-0C0310DBCE37}" type="presParOf" srcId="{42A1480E-49B5-4FF4-BF04-3E92B8166974}" destId="{C2FF464A-3E34-4359-8D21-BDB1495097AE}" srcOrd="2" destOrd="0" presId="urn:microsoft.com/office/officeart/2005/8/layout/hierarchy1"/>
    <dgm:cxn modelId="{3A309E6E-8512-4212-A6CE-A841A191729F}" type="presParOf" srcId="{42A1480E-49B5-4FF4-BF04-3E92B8166974}" destId="{951953E5-AA41-4E21-96A8-64522C20282F}" srcOrd="3" destOrd="0" presId="urn:microsoft.com/office/officeart/2005/8/layout/hierarchy1"/>
    <dgm:cxn modelId="{0EA3D02C-F1FE-4C48-BF4B-CF8FE50B431F}" type="presParOf" srcId="{951953E5-AA41-4E21-96A8-64522C20282F}" destId="{E4AA7765-548B-426C-82D8-586A8F325BA2}" srcOrd="0" destOrd="0" presId="urn:microsoft.com/office/officeart/2005/8/layout/hierarchy1"/>
    <dgm:cxn modelId="{AE626B7E-88BC-4B1F-99C8-B0EDAE343392}" type="presParOf" srcId="{E4AA7765-548B-426C-82D8-586A8F325BA2}" destId="{4D7DEE13-89EF-4648-A4D7-7B5802C71577}" srcOrd="0" destOrd="0" presId="urn:microsoft.com/office/officeart/2005/8/layout/hierarchy1"/>
    <dgm:cxn modelId="{955B5A72-C9C1-45D5-A599-911581E7F83E}" type="presParOf" srcId="{E4AA7765-548B-426C-82D8-586A8F325BA2}" destId="{A5F23A2E-C772-42F9-BB31-61CCF4FD8954}" srcOrd="1" destOrd="0" presId="urn:microsoft.com/office/officeart/2005/8/layout/hierarchy1"/>
    <dgm:cxn modelId="{7C342BB4-B4AA-4FEF-A19F-CB0BF75BD804}" type="presParOf" srcId="{951953E5-AA41-4E21-96A8-64522C20282F}" destId="{DE69A692-17E3-4A2A-A895-E877A6888150}" srcOrd="1" destOrd="0" presId="urn:microsoft.com/office/officeart/2005/8/layout/hierarchy1"/>
    <dgm:cxn modelId="{B24B9467-C32D-4263-94D0-69306BE158F4}" type="presParOf" srcId="{DE69A692-17E3-4A2A-A895-E877A6888150}" destId="{84B12A45-5EB2-4825-97B9-B7A90500F0BE}" srcOrd="0" destOrd="0" presId="urn:microsoft.com/office/officeart/2005/8/layout/hierarchy1"/>
    <dgm:cxn modelId="{5E776E6F-8EEE-48A8-BEB5-3F34AD0319BD}" type="presParOf" srcId="{DE69A692-17E3-4A2A-A895-E877A6888150}" destId="{6774837D-417D-4AD8-92FA-02B863A6C542}" srcOrd="1" destOrd="0" presId="urn:microsoft.com/office/officeart/2005/8/layout/hierarchy1"/>
    <dgm:cxn modelId="{24817BE4-A4C4-4C07-B8BC-F0F3F56D839A}" type="presParOf" srcId="{6774837D-417D-4AD8-92FA-02B863A6C542}" destId="{4B706420-E311-4255-AB6D-01775262931E}" srcOrd="0" destOrd="0" presId="urn:microsoft.com/office/officeart/2005/8/layout/hierarchy1"/>
    <dgm:cxn modelId="{2CA9D572-4006-4CEB-AB28-805C9EB4FDFE}" type="presParOf" srcId="{4B706420-E311-4255-AB6D-01775262931E}" destId="{A429C345-E9B5-4BD5-B459-4F1947667B68}" srcOrd="0" destOrd="0" presId="urn:microsoft.com/office/officeart/2005/8/layout/hierarchy1"/>
    <dgm:cxn modelId="{3B39517C-8359-428A-A955-89C32AC2C3DC}" type="presParOf" srcId="{4B706420-E311-4255-AB6D-01775262931E}" destId="{A5AA7E85-9A70-4A5B-BCBE-40ED1998382E}" srcOrd="1" destOrd="0" presId="urn:microsoft.com/office/officeart/2005/8/layout/hierarchy1"/>
    <dgm:cxn modelId="{2E69327B-D9AC-4547-BD2F-0DFADEC62824}" type="presParOf" srcId="{6774837D-417D-4AD8-92FA-02B863A6C542}" destId="{DED6550D-B33A-4889-92A1-6437C0A53619}" srcOrd="1" destOrd="0" presId="urn:microsoft.com/office/officeart/2005/8/layout/hierarchy1"/>
    <dgm:cxn modelId="{8C18A647-5ADF-4E60-93A2-C381EBFC8A40}" type="presParOf" srcId="{DED6550D-B33A-4889-92A1-6437C0A53619}" destId="{7A21BC6A-697F-4B61-98D1-B8F3063BED53}" srcOrd="0" destOrd="0" presId="urn:microsoft.com/office/officeart/2005/8/layout/hierarchy1"/>
    <dgm:cxn modelId="{E6F9B1C4-9BE2-4A3B-8A7F-0A07E263D992}" type="presParOf" srcId="{DED6550D-B33A-4889-92A1-6437C0A53619}" destId="{EBB98561-10D9-47D4-8516-509C703C80F9}" srcOrd="1" destOrd="0" presId="urn:microsoft.com/office/officeart/2005/8/layout/hierarchy1"/>
    <dgm:cxn modelId="{AB4FC4EA-22CB-4E6E-9AAF-8A95288B347F}" type="presParOf" srcId="{EBB98561-10D9-47D4-8516-509C703C80F9}" destId="{B38F4A74-1D5B-4FEB-A791-C88F47F6E02E}" srcOrd="0" destOrd="0" presId="urn:microsoft.com/office/officeart/2005/8/layout/hierarchy1"/>
    <dgm:cxn modelId="{80342BC0-9A0C-4D77-BF63-FB1B6A432E47}" type="presParOf" srcId="{B38F4A74-1D5B-4FEB-A791-C88F47F6E02E}" destId="{85900336-E59A-4229-868D-066CCB4AED4F}" srcOrd="0" destOrd="0" presId="urn:microsoft.com/office/officeart/2005/8/layout/hierarchy1"/>
    <dgm:cxn modelId="{79B4A7CC-4D70-4C6C-B9A8-C4A984E77267}" type="presParOf" srcId="{B38F4A74-1D5B-4FEB-A791-C88F47F6E02E}" destId="{4628C4F5-41D9-4ACA-BEE8-58EE18D7D296}" srcOrd="1" destOrd="0" presId="urn:microsoft.com/office/officeart/2005/8/layout/hierarchy1"/>
    <dgm:cxn modelId="{80711F70-99C8-400B-B3EF-91AFF974DCF7}" type="presParOf" srcId="{EBB98561-10D9-47D4-8516-509C703C80F9}" destId="{410E409A-5793-466B-A758-9FF6AF4253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68D14-1CC3-424E-8979-F3FA61E52BC1}" type="doc">
      <dgm:prSet loTypeId="urn:microsoft.com/office/officeart/2005/8/layout/pyramid3" loCatId="pyramid" qsTypeId="urn:microsoft.com/office/officeart/2005/8/quickstyle/3d4" qsCatId="3D" csTypeId="urn:microsoft.com/office/officeart/2005/8/colors/colorful1#1" csCatId="colorful" phldr="1"/>
      <dgm:spPr/>
    </dgm:pt>
    <dgm:pt modelId="{2C2795CD-871C-4A0B-AC63-8F7247A1513D}">
      <dgm:prSet phldrT="[Текст]"/>
      <dgm:spPr/>
      <dgm:t>
        <a:bodyPr/>
        <a:lstStyle/>
        <a:p>
          <a:r>
            <a:rPr lang="ru-RU" b="1" baseline="0" dirty="0"/>
            <a:t>ВСЕГО РАСХОДОВ 157 593 300 рублей</a:t>
          </a:r>
          <a:endParaRPr lang="ru-RU" dirty="0"/>
        </a:p>
      </dgm:t>
    </dgm:pt>
    <dgm:pt modelId="{D93EDEB2-9BDC-4452-BC83-AAC85A2DA3F7}" type="parTrans" cxnId="{A0118C37-6415-4D0C-92D4-68AF56AC4862}">
      <dgm:prSet/>
      <dgm:spPr/>
      <dgm:t>
        <a:bodyPr/>
        <a:lstStyle/>
        <a:p>
          <a:endParaRPr lang="ru-RU"/>
        </a:p>
      </dgm:t>
    </dgm:pt>
    <dgm:pt modelId="{567320BE-E190-4CB6-92D6-CF81E205EF1D}" type="sibTrans" cxnId="{A0118C37-6415-4D0C-92D4-68AF56AC4862}">
      <dgm:prSet/>
      <dgm:spPr/>
      <dgm:t>
        <a:bodyPr/>
        <a:lstStyle/>
        <a:p>
          <a:endParaRPr lang="ru-RU"/>
        </a:p>
      </dgm:t>
    </dgm:pt>
    <dgm:pt modelId="{472A3537-045A-4270-A571-3FF6E2B9E9B7}">
      <dgm:prSet/>
      <dgm:spPr/>
      <dgm:t>
        <a:bodyPr/>
        <a:lstStyle/>
        <a:p>
          <a:r>
            <a:rPr lang="ru-RU" b="1" dirty="0"/>
            <a:t>ОБЩЕГОСУДАРСТВЕННЫЕ ВОПРОСЫ 30 433 500 рублей</a:t>
          </a:r>
        </a:p>
      </dgm:t>
    </dgm:pt>
    <dgm:pt modelId="{FAA898AF-4CC8-4480-81EA-535D8BAAB61F}" type="parTrans" cxnId="{1DDEE2AA-1E0A-4AD2-AEC3-C9248BACE18A}">
      <dgm:prSet/>
      <dgm:spPr/>
      <dgm:t>
        <a:bodyPr/>
        <a:lstStyle/>
        <a:p>
          <a:endParaRPr lang="ru-RU"/>
        </a:p>
      </dgm:t>
    </dgm:pt>
    <dgm:pt modelId="{AD4731C2-4460-4625-B17F-96D369E4A8AD}" type="sibTrans" cxnId="{1DDEE2AA-1E0A-4AD2-AEC3-C9248BACE18A}">
      <dgm:prSet/>
      <dgm:spPr/>
      <dgm:t>
        <a:bodyPr/>
        <a:lstStyle/>
        <a:p>
          <a:endParaRPr lang="ru-RU"/>
        </a:p>
      </dgm:t>
    </dgm:pt>
    <dgm:pt modelId="{FFAC40D3-8D60-4B48-8DB1-381D577BC991}">
      <dgm:prSet/>
      <dgm:spPr/>
      <dgm:t>
        <a:bodyPr/>
        <a:lstStyle/>
        <a:p>
          <a:r>
            <a:rPr lang="ru-RU" b="1"/>
            <a:t>КУЛЬТУРА И СМИ 12 097 700 рублей</a:t>
          </a:r>
          <a:endParaRPr lang="ru-RU" b="1" dirty="0"/>
        </a:p>
      </dgm:t>
    </dgm:pt>
    <dgm:pt modelId="{3B5F9919-8AE0-4AD7-95BA-3CFC5DAF222C}" type="parTrans" cxnId="{9E8CD8EB-46DD-45A4-A4CC-E2530CA61346}">
      <dgm:prSet/>
      <dgm:spPr/>
      <dgm:t>
        <a:bodyPr/>
        <a:lstStyle/>
        <a:p>
          <a:endParaRPr lang="ru-RU"/>
        </a:p>
      </dgm:t>
    </dgm:pt>
    <dgm:pt modelId="{6B2A66EE-4CD1-41DB-87FF-A33A7E1AB171}" type="sibTrans" cxnId="{9E8CD8EB-46DD-45A4-A4CC-E2530CA61346}">
      <dgm:prSet/>
      <dgm:spPr/>
      <dgm:t>
        <a:bodyPr/>
        <a:lstStyle/>
        <a:p>
          <a:endParaRPr lang="ru-RU"/>
        </a:p>
      </dgm:t>
    </dgm:pt>
    <dgm:pt modelId="{F3E3C512-F8DD-4A15-8131-F82700506F44}">
      <dgm:prSet/>
      <dgm:spPr/>
      <dgm:t>
        <a:bodyPr/>
        <a:lstStyle/>
        <a:p>
          <a:r>
            <a:rPr lang="ru-RU" b="1" dirty="0"/>
            <a:t>СОЦИАЛЬНАЯ ПОЛИТИКА 18 537 800 рублей</a:t>
          </a:r>
        </a:p>
      </dgm:t>
    </dgm:pt>
    <dgm:pt modelId="{3F3C5591-78D3-4F67-BE26-C98E443BF74D}" type="parTrans" cxnId="{E60FFE2F-ADD0-4BB8-A39E-355E0DA9D8DD}">
      <dgm:prSet/>
      <dgm:spPr/>
      <dgm:t>
        <a:bodyPr/>
        <a:lstStyle/>
        <a:p>
          <a:endParaRPr lang="ru-RU"/>
        </a:p>
      </dgm:t>
    </dgm:pt>
    <dgm:pt modelId="{4FA4B9CA-82E7-4647-AEB6-02F53F41EC6E}" type="sibTrans" cxnId="{E60FFE2F-ADD0-4BB8-A39E-355E0DA9D8DD}">
      <dgm:prSet/>
      <dgm:spPr/>
      <dgm:t>
        <a:bodyPr/>
        <a:lstStyle/>
        <a:p>
          <a:endParaRPr lang="ru-RU"/>
        </a:p>
      </dgm:t>
    </dgm:pt>
    <dgm:pt modelId="{DCF3E9D4-1B56-4ECF-BCC8-8DF00BBCAD4A}">
      <dgm:prSet custT="1"/>
      <dgm:spPr/>
      <dgm:t>
        <a:bodyPr/>
        <a:lstStyle/>
        <a:p>
          <a:r>
            <a:rPr lang="ru-RU" sz="1200" b="1" dirty="0"/>
            <a:t>КОММУНАЛЬНОЕ ХОЗЯЙСТВО      218 900 рублей</a:t>
          </a:r>
        </a:p>
      </dgm:t>
    </dgm:pt>
    <dgm:pt modelId="{2E9063EB-FC74-4C53-A057-5E42C9FA3047}" type="parTrans" cxnId="{C7F2F5EB-994F-404A-B52F-7A8071BD69B9}">
      <dgm:prSet/>
      <dgm:spPr/>
      <dgm:t>
        <a:bodyPr/>
        <a:lstStyle/>
        <a:p>
          <a:endParaRPr lang="ru-RU"/>
        </a:p>
      </dgm:t>
    </dgm:pt>
    <dgm:pt modelId="{8E23E576-8002-4233-89C8-3954ECC0C7CF}" type="sibTrans" cxnId="{C7F2F5EB-994F-404A-B52F-7A8071BD69B9}">
      <dgm:prSet/>
      <dgm:spPr/>
      <dgm:t>
        <a:bodyPr/>
        <a:lstStyle/>
        <a:p>
          <a:endParaRPr lang="ru-RU"/>
        </a:p>
      </dgm:t>
    </dgm:pt>
    <dgm:pt modelId="{E79A7B40-DF71-417A-B87B-8123FF66DE9A}">
      <dgm:prSet custT="1"/>
      <dgm:spPr/>
      <dgm:t>
        <a:bodyPr/>
        <a:lstStyle/>
        <a:p>
          <a:r>
            <a:rPr lang="ru-RU" sz="1200" b="1" dirty="0"/>
            <a:t>НАЦИОНАЛЬНАЯ</a:t>
          </a:r>
        </a:p>
        <a:p>
          <a:r>
            <a:rPr lang="ru-RU" sz="1200" b="1" dirty="0"/>
            <a:t>БЕЗОПАСНОСТЬ</a:t>
          </a:r>
        </a:p>
        <a:p>
          <a:r>
            <a:rPr lang="ru-RU" sz="1200" b="1" dirty="0"/>
            <a:t>122 600                                                               рублей</a:t>
          </a:r>
        </a:p>
      </dgm:t>
    </dgm:pt>
    <dgm:pt modelId="{DE653887-5081-4B30-B12B-EED119E8D2AC}" type="parTrans" cxnId="{CAE55754-8EE5-443A-8499-89D786D0C22F}">
      <dgm:prSet/>
      <dgm:spPr/>
      <dgm:t>
        <a:bodyPr/>
        <a:lstStyle/>
        <a:p>
          <a:endParaRPr lang="ru-RU"/>
        </a:p>
      </dgm:t>
    </dgm:pt>
    <dgm:pt modelId="{0D59DC37-BD66-44EE-8F2D-2E62C5B4C110}" type="sibTrans" cxnId="{CAE55754-8EE5-443A-8499-89D786D0C22F}">
      <dgm:prSet/>
      <dgm:spPr/>
      <dgm:t>
        <a:bodyPr/>
        <a:lstStyle/>
        <a:p>
          <a:endParaRPr lang="ru-RU"/>
        </a:p>
      </dgm:t>
    </dgm:pt>
    <dgm:pt modelId="{B51EEB88-A739-42EF-B664-BBDCB2C42040}">
      <dgm:prSet/>
      <dgm:spPr/>
      <dgm:t>
        <a:bodyPr/>
        <a:lstStyle/>
        <a:p>
          <a:r>
            <a:rPr lang="ru-RU" b="1" dirty="0"/>
            <a:t>ОБРАЗОВАНИЕ 2 592 900 рублей</a:t>
          </a:r>
        </a:p>
      </dgm:t>
    </dgm:pt>
    <dgm:pt modelId="{7B5611BD-B553-4ED5-A15A-B50BE190F164}" type="parTrans" cxnId="{EAB4C63C-AE2A-4D6B-8239-6E2E45D3339A}">
      <dgm:prSet/>
      <dgm:spPr/>
      <dgm:t>
        <a:bodyPr/>
        <a:lstStyle/>
        <a:p>
          <a:endParaRPr lang="ru-RU"/>
        </a:p>
      </dgm:t>
    </dgm:pt>
    <dgm:pt modelId="{6CB73B18-FC31-4852-B692-4524FC1402E2}" type="sibTrans" cxnId="{EAB4C63C-AE2A-4D6B-8239-6E2E45D3339A}">
      <dgm:prSet/>
      <dgm:spPr/>
      <dgm:t>
        <a:bodyPr/>
        <a:lstStyle/>
        <a:p>
          <a:endParaRPr lang="ru-RU"/>
        </a:p>
      </dgm:t>
    </dgm:pt>
    <dgm:pt modelId="{C4383C45-EB72-45FC-8E35-9C3B8E26EE81}">
      <dgm:prSet phldrT="[Текст]"/>
      <dgm:spPr/>
      <dgm:t>
        <a:bodyPr/>
        <a:lstStyle/>
        <a:p>
          <a:r>
            <a:rPr lang="ru-RU" b="1"/>
            <a:t>БЛАГОУСТРОЙСТВО 63 306 500 рублей</a:t>
          </a:r>
          <a:endParaRPr lang="ru-RU" dirty="0"/>
        </a:p>
      </dgm:t>
    </dgm:pt>
    <dgm:pt modelId="{BC40DA50-85B4-464D-BBF7-9AC762D28D9F}" type="parTrans" cxnId="{ACD2AB46-335F-4F3F-AF2F-D1D55CB5694B}">
      <dgm:prSet/>
      <dgm:spPr/>
      <dgm:t>
        <a:bodyPr/>
        <a:lstStyle/>
        <a:p>
          <a:endParaRPr lang="ru-RU"/>
        </a:p>
      </dgm:t>
    </dgm:pt>
    <dgm:pt modelId="{2BDE2B2E-9CAD-4A66-8FCD-F85901F38BB8}" type="sibTrans" cxnId="{ACD2AB46-335F-4F3F-AF2F-D1D55CB5694B}">
      <dgm:prSet/>
      <dgm:spPr/>
      <dgm:t>
        <a:bodyPr/>
        <a:lstStyle/>
        <a:p>
          <a:endParaRPr lang="ru-RU"/>
        </a:p>
      </dgm:t>
    </dgm:pt>
    <dgm:pt modelId="{35F1945D-47D7-46D5-9AB5-C59C33A6B291}">
      <dgm:prSet/>
      <dgm:spPr/>
      <dgm:t>
        <a:bodyPr/>
        <a:lstStyle/>
        <a:p>
          <a:r>
            <a:rPr lang="ru-RU" b="1" baseline="0"/>
            <a:t>ДОРОЖНОЕ ХОЗЯЙСТВО 30 283 400 рублей</a:t>
          </a:r>
          <a:endParaRPr lang="ru-RU" b="1" baseline="0" dirty="0"/>
        </a:p>
      </dgm:t>
    </dgm:pt>
    <dgm:pt modelId="{0954B1EC-1A6D-43BB-B4D0-099844469456}" type="sibTrans" cxnId="{94561139-8800-476A-B601-90FFA33A71E8}">
      <dgm:prSet/>
      <dgm:spPr/>
      <dgm:t>
        <a:bodyPr/>
        <a:lstStyle/>
        <a:p>
          <a:endParaRPr lang="ru-RU"/>
        </a:p>
      </dgm:t>
    </dgm:pt>
    <dgm:pt modelId="{2B77012A-D8B1-4CE2-8B75-56529565D78D}" type="parTrans" cxnId="{94561139-8800-476A-B601-90FFA33A71E8}">
      <dgm:prSet/>
      <dgm:spPr/>
      <dgm:t>
        <a:bodyPr/>
        <a:lstStyle/>
        <a:p>
          <a:endParaRPr lang="ru-RU"/>
        </a:p>
      </dgm:t>
    </dgm:pt>
    <dgm:pt modelId="{4190E61C-FCDD-46FF-B44B-2DA5C13E7CCB}" type="pres">
      <dgm:prSet presAssocID="{B9568D14-1CC3-424E-8979-F3FA61E52BC1}" presName="Name0" presStyleCnt="0">
        <dgm:presLayoutVars>
          <dgm:dir/>
          <dgm:animLvl val="lvl"/>
          <dgm:resizeHandles val="exact"/>
        </dgm:presLayoutVars>
      </dgm:prSet>
      <dgm:spPr/>
    </dgm:pt>
    <dgm:pt modelId="{40C96BE7-D8C0-4B32-B9DF-C639F9032819}" type="pres">
      <dgm:prSet presAssocID="{2C2795CD-871C-4A0B-AC63-8F7247A1513D}" presName="Name8" presStyleCnt="0"/>
      <dgm:spPr/>
    </dgm:pt>
    <dgm:pt modelId="{BB32EBAE-0235-4209-9F5B-79B4E75B91E7}" type="pres">
      <dgm:prSet presAssocID="{2C2795CD-871C-4A0B-AC63-8F7247A1513D}" presName="level" presStyleLbl="node1" presStyleIdx="0" presStyleCnt="9" custScaleY="37889" custLinFactX="-17428" custLinFactNeighborX="-100000" custLinFactNeighborY="2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8658-33A3-436E-A506-2106E89449DA}" type="pres">
      <dgm:prSet presAssocID="{2C2795CD-871C-4A0B-AC63-8F7247A151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2801F-7B58-4FCC-B0A3-F8699BBAA645}" type="pres">
      <dgm:prSet presAssocID="{C4383C45-EB72-45FC-8E35-9C3B8E26EE81}" presName="Name8" presStyleCnt="0"/>
      <dgm:spPr/>
    </dgm:pt>
    <dgm:pt modelId="{62D1A670-9C1A-4E70-ADE4-2C06F93DCFD9}" type="pres">
      <dgm:prSet presAssocID="{C4383C45-EB72-45FC-8E35-9C3B8E26EE81}" presName="level" presStyleLbl="node1" presStyleIdx="1" presStyleCnt="9" custScaleY="275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BF37A-DE6A-44C1-A72A-7FDD32DEF558}" type="pres">
      <dgm:prSet presAssocID="{C4383C45-EB72-45FC-8E35-9C3B8E26EE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1B1A2-2218-4678-8425-C178595FAEAA}" type="pres">
      <dgm:prSet presAssocID="{35F1945D-47D7-46D5-9AB5-C59C33A6B291}" presName="Name8" presStyleCnt="0"/>
      <dgm:spPr/>
    </dgm:pt>
    <dgm:pt modelId="{5839D85A-EA82-4296-A86E-66A690A2D183}" type="pres">
      <dgm:prSet presAssocID="{35F1945D-47D7-46D5-9AB5-C59C33A6B291}" presName="level" presStyleLbl="node1" presStyleIdx="2" presStyleCnt="9" custScaleY="233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26325-62EF-41DD-9D4E-95F462EE6F69}" type="pres">
      <dgm:prSet presAssocID="{35F1945D-47D7-46D5-9AB5-C59C33A6B2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4A29C-0396-4137-9447-0A4388366765}" type="pres">
      <dgm:prSet presAssocID="{472A3537-045A-4270-A571-3FF6E2B9E9B7}" presName="Name8" presStyleCnt="0"/>
      <dgm:spPr/>
    </dgm:pt>
    <dgm:pt modelId="{AC1679D9-DBAB-478B-BEE5-AF12650457CA}" type="pres">
      <dgm:prSet presAssocID="{472A3537-045A-4270-A571-3FF6E2B9E9B7}" presName="level" presStyleLbl="node1" presStyleIdx="3" presStyleCnt="9" custScaleY="21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3AA8D-BE6F-4D56-91DF-C40A2D993225}" type="pres">
      <dgm:prSet presAssocID="{472A3537-045A-4270-A571-3FF6E2B9E9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93DB-FD69-4472-B075-7EA32E74BD94}" type="pres">
      <dgm:prSet presAssocID="{FFAC40D3-8D60-4B48-8DB1-381D577BC991}" presName="Name8" presStyleCnt="0"/>
      <dgm:spPr/>
    </dgm:pt>
    <dgm:pt modelId="{3D371104-FE64-465E-8616-E62ACC0C061E}" type="pres">
      <dgm:prSet presAssocID="{FFAC40D3-8D60-4B48-8DB1-381D577BC991}" presName="level" presStyleLbl="node1" presStyleIdx="4" presStyleCnt="9" custScaleY="29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7A104-EFC9-4B19-B0C1-0FEE18B695AE}" type="pres">
      <dgm:prSet presAssocID="{FFAC40D3-8D60-4B48-8DB1-381D577BC9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2D57-DD9D-4C04-B747-4D3E613B4282}" type="pres">
      <dgm:prSet presAssocID="{F3E3C512-F8DD-4A15-8131-F82700506F44}" presName="Name8" presStyleCnt="0"/>
      <dgm:spPr/>
    </dgm:pt>
    <dgm:pt modelId="{FD6C4063-A500-4D79-9A4B-7604B6810A6B}" type="pres">
      <dgm:prSet presAssocID="{F3E3C512-F8DD-4A15-8131-F82700506F44}" presName="level" presStyleLbl="node1" presStyleIdx="5" presStyleCnt="9" custScaleY="21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D6A29-66AE-4DC0-8E9D-16EF9E49A85A}" type="pres">
      <dgm:prSet presAssocID="{F3E3C512-F8DD-4A15-8131-F82700506F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BEC26-F3FA-492C-80CE-B29AA39D3974}" type="pres">
      <dgm:prSet presAssocID="{B51EEB88-A739-42EF-B664-BBDCB2C42040}" presName="Name8" presStyleCnt="0"/>
      <dgm:spPr/>
    </dgm:pt>
    <dgm:pt modelId="{6D132E9D-D0FF-41C4-A3F2-57F7E217067F}" type="pres">
      <dgm:prSet presAssocID="{B51EEB88-A739-42EF-B664-BBDCB2C42040}" presName="level" presStyleLbl="node1" presStyleIdx="6" presStyleCnt="9" custScaleY="31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218A0-B867-4440-A56F-D67C918CC085}" type="pres">
      <dgm:prSet presAssocID="{B51EEB88-A739-42EF-B664-BBDCB2C420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1AF1B-C02E-4B28-AE82-156177D88EC9}" type="pres">
      <dgm:prSet presAssocID="{DCF3E9D4-1B56-4ECF-BCC8-8DF00BBCAD4A}" presName="Name8" presStyleCnt="0"/>
      <dgm:spPr/>
    </dgm:pt>
    <dgm:pt modelId="{CE1ACE04-5A71-46B8-9C14-EF054B9FCAFC}" type="pres">
      <dgm:prSet presAssocID="{DCF3E9D4-1B56-4ECF-BCC8-8DF00BBCAD4A}" presName="level" presStyleLbl="node1" presStyleIdx="7" presStyleCnt="9" custScaleX="97814" custScaleY="33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3910B-F685-40F4-B741-AC643E633762}" type="pres">
      <dgm:prSet presAssocID="{DCF3E9D4-1B56-4ECF-BCC8-8DF00BBCAD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B958C-7102-4F8C-A033-D02FABAEEC4C}" type="pres">
      <dgm:prSet presAssocID="{E79A7B40-DF71-417A-B87B-8123FF66DE9A}" presName="Name8" presStyleCnt="0"/>
      <dgm:spPr/>
    </dgm:pt>
    <dgm:pt modelId="{9898694C-E3FE-483B-BC6E-C924F9AA7668}" type="pres">
      <dgm:prSet presAssocID="{E79A7B40-DF71-417A-B87B-8123FF66DE9A}" presName="level" presStyleLbl="node1" presStyleIdx="8" presStyleCnt="9" custScaleX="94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72FF-8E2E-4C07-B318-F80D27253BC3}" type="pres">
      <dgm:prSet presAssocID="{E79A7B40-DF71-417A-B87B-8123FF66DE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0E8A2-5053-424B-8BCB-99515E9874C0}" type="presOf" srcId="{472A3537-045A-4270-A571-3FF6E2B9E9B7}" destId="{AC1679D9-DBAB-478B-BEE5-AF12650457CA}" srcOrd="0" destOrd="0" presId="urn:microsoft.com/office/officeart/2005/8/layout/pyramid3"/>
    <dgm:cxn modelId="{E60FFE2F-ADD0-4BB8-A39E-355E0DA9D8DD}" srcId="{B9568D14-1CC3-424E-8979-F3FA61E52BC1}" destId="{F3E3C512-F8DD-4A15-8131-F82700506F44}" srcOrd="5" destOrd="0" parTransId="{3F3C5591-78D3-4F67-BE26-C98E443BF74D}" sibTransId="{4FA4B9CA-82E7-4647-AEB6-02F53F41EC6E}"/>
    <dgm:cxn modelId="{9E8CD8EB-46DD-45A4-A4CC-E2530CA61346}" srcId="{B9568D14-1CC3-424E-8979-F3FA61E52BC1}" destId="{FFAC40D3-8D60-4B48-8DB1-381D577BC991}" srcOrd="4" destOrd="0" parTransId="{3B5F9919-8AE0-4AD7-95BA-3CFC5DAF222C}" sibTransId="{6B2A66EE-4CD1-41DB-87FF-A33A7E1AB171}"/>
    <dgm:cxn modelId="{8752C9ED-2CD9-48C8-A93F-1FF4C67D8AEF}" type="presOf" srcId="{F3E3C512-F8DD-4A15-8131-F82700506F44}" destId="{6FDD6A29-66AE-4DC0-8E9D-16EF9E49A85A}" srcOrd="1" destOrd="0" presId="urn:microsoft.com/office/officeart/2005/8/layout/pyramid3"/>
    <dgm:cxn modelId="{30934C14-4546-4220-AD29-14D6664E80B5}" type="presOf" srcId="{FFAC40D3-8D60-4B48-8DB1-381D577BC991}" destId="{B227A104-EFC9-4B19-B0C1-0FEE18B695AE}" srcOrd="1" destOrd="0" presId="urn:microsoft.com/office/officeart/2005/8/layout/pyramid3"/>
    <dgm:cxn modelId="{163BB82E-3434-42D3-85C5-710D9FEB7F8E}" type="presOf" srcId="{F3E3C512-F8DD-4A15-8131-F82700506F44}" destId="{FD6C4063-A500-4D79-9A4B-7604B6810A6B}" srcOrd="0" destOrd="0" presId="urn:microsoft.com/office/officeart/2005/8/layout/pyramid3"/>
    <dgm:cxn modelId="{9EFE235E-51E1-4840-8263-15484D389EF5}" type="presOf" srcId="{35F1945D-47D7-46D5-9AB5-C59C33A6B291}" destId="{5839D85A-EA82-4296-A86E-66A690A2D183}" srcOrd="0" destOrd="0" presId="urn:microsoft.com/office/officeart/2005/8/layout/pyramid3"/>
    <dgm:cxn modelId="{C5DD9084-2F67-407E-A50B-6F3458352111}" type="presOf" srcId="{B9568D14-1CC3-424E-8979-F3FA61E52BC1}" destId="{4190E61C-FCDD-46FF-B44B-2DA5C13E7CCB}" srcOrd="0" destOrd="0" presId="urn:microsoft.com/office/officeart/2005/8/layout/pyramid3"/>
    <dgm:cxn modelId="{98808333-40D0-4D88-B080-C03B66229447}" type="presOf" srcId="{B51EEB88-A739-42EF-B664-BBDCB2C42040}" destId="{6D132E9D-D0FF-41C4-A3F2-57F7E217067F}" srcOrd="0" destOrd="0" presId="urn:microsoft.com/office/officeart/2005/8/layout/pyramid3"/>
    <dgm:cxn modelId="{EAB4C63C-AE2A-4D6B-8239-6E2E45D3339A}" srcId="{B9568D14-1CC3-424E-8979-F3FA61E52BC1}" destId="{B51EEB88-A739-42EF-B664-BBDCB2C42040}" srcOrd="6" destOrd="0" parTransId="{7B5611BD-B553-4ED5-A15A-B50BE190F164}" sibTransId="{6CB73B18-FC31-4852-B692-4524FC1402E2}"/>
    <dgm:cxn modelId="{CAE55754-8EE5-443A-8499-89D786D0C22F}" srcId="{B9568D14-1CC3-424E-8979-F3FA61E52BC1}" destId="{E79A7B40-DF71-417A-B87B-8123FF66DE9A}" srcOrd="8" destOrd="0" parTransId="{DE653887-5081-4B30-B12B-EED119E8D2AC}" sibTransId="{0D59DC37-BD66-44EE-8F2D-2E62C5B4C110}"/>
    <dgm:cxn modelId="{15C5F5BD-DB04-4413-B08B-C3C89E127872}" type="presOf" srcId="{FFAC40D3-8D60-4B48-8DB1-381D577BC991}" destId="{3D371104-FE64-465E-8616-E62ACC0C061E}" srcOrd="0" destOrd="0" presId="urn:microsoft.com/office/officeart/2005/8/layout/pyramid3"/>
    <dgm:cxn modelId="{3E3C15A3-58D3-40C5-B658-E06CBB2ADAB7}" type="presOf" srcId="{2C2795CD-871C-4A0B-AC63-8F7247A1513D}" destId="{BB32EBAE-0235-4209-9F5B-79B4E75B91E7}" srcOrd="0" destOrd="0" presId="urn:microsoft.com/office/officeart/2005/8/layout/pyramid3"/>
    <dgm:cxn modelId="{A0118C37-6415-4D0C-92D4-68AF56AC4862}" srcId="{B9568D14-1CC3-424E-8979-F3FA61E52BC1}" destId="{2C2795CD-871C-4A0B-AC63-8F7247A1513D}" srcOrd="0" destOrd="0" parTransId="{D93EDEB2-9BDC-4452-BC83-AAC85A2DA3F7}" sibTransId="{567320BE-E190-4CB6-92D6-CF81E205EF1D}"/>
    <dgm:cxn modelId="{4B47C273-FCDA-438B-BCA7-258B41DE37A0}" type="presOf" srcId="{DCF3E9D4-1B56-4ECF-BCC8-8DF00BBCAD4A}" destId="{CE1ACE04-5A71-46B8-9C14-EF054B9FCAFC}" srcOrd="0" destOrd="0" presId="urn:microsoft.com/office/officeart/2005/8/layout/pyramid3"/>
    <dgm:cxn modelId="{94561139-8800-476A-B601-90FFA33A71E8}" srcId="{B9568D14-1CC3-424E-8979-F3FA61E52BC1}" destId="{35F1945D-47D7-46D5-9AB5-C59C33A6B291}" srcOrd="2" destOrd="0" parTransId="{2B77012A-D8B1-4CE2-8B75-56529565D78D}" sibTransId="{0954B1EC-1A6D-43BB-B4D0-099844469456}"/>
    <dgm:cxn modelId="{DBAF6A53-49D5-4EC7-A53E-747796B7714F}" type="presOf" srcId="{C4383C45-EB72-45FC-8E35-9C3B8E26EE81}" destId="{92DBF37A-DE6A-44C1-A72A-7FDD32DEF558}" srcOrd="1" destOrd="0" presId="urn:microsoft.com/office/officeart/2005/8/layout/pyramid3"/>
    <dgm:cxn modelId="{905F968B-A2F2-4D20-BA43-6868B86ECB56}" type="presOf" srcId="{B51EEB88-A739-42EF-B664-BBDCB2C42040}" destId="{FCF218A0-B867-4440-A56F-D67C918CC085}" srcOrd="1" destOrd="0" presId="urn:microsoft.com/office/officeart/2005/8/layout/pyramid3"/>
    <dgm:cxn modelId="{9D444248-FCF2-4101-BDF1-FD2ED01F7145}" type="presOf" srcId="{472A3537-045A-4270-A571-3FF6E2B9E9B7}" destId="{EC83AA8D-BE6F-4D56-91DF-C40A2D993225}" srcOrd="1" destOrd="0" presId="urn:microsoft.com/office/officeart/2005/8/layout/pyramid3"/>
    <dgm:cxn modelId="{7205315F-6B02-43AC-AAA7-808C73915B2B}" type="presOf" srcId="{C4383C45-EB72-45FC-8E35-9C3B8E26EE81}" destId="{62D1A670-9C1A-4E70-ADE4-2C06F93DCFD9}" srcOrd="0" destOrd="0" presId="urn:microsoft.com/office/officeart/2005/8/layout/pyramid3"/>
    <dgm:cxn modelId="{650EB4E7-2896-45FC-A367-7B6F710FD4F8}" type="presOf" srcId="{DCF3E9D4-1B56-4ECF-BCC8-8DF00BBCAD4A}" destId="{E5E3910B-F685-40F4-B741-AC643E633762}" srcOrd="1" destOrd="0" presId="urn:microsoft.com/office/officeart/2005/8/layout/pyramid3"/>
    <dgm:cxn modelId="{C7F2F5EB-994F-404A-B52F-7A8071BD69B9}" srcId="{B9568D14-1CC3-424E-8979-F3FA61E52BC1}" destId="{DCF3E9D4-1B56-4ECF-BCC8-8DF00BBCAD4A}" srcOrd="7" destOrd="0" parTransId="{2E9063EB-FC74-4C53-A057-5E42C9FA3047}" sibTransId="{8E23E576-8002-4233-89C8-3954ECC0C7CF}"/>
    <dgm:cxn modelId="{E2C6A5C9-BC23-4921-A2D8-E4C512D1822A}" type="presOf" srcId="{E79A7B40-DF71-417A-B87B-8123FF66DE9A}" destId="{6BA672FF-8E2E-4C07-B318-F80D27253BC3}" srcOrd="1" destOrd="0" presId="urn:microsoft.com/office/officeart/2005/8/layout/pyramid3"/>
    <dgm:cxn modelId="{BC70DC50-6CB8-4E29-9026-64CC71227E48}" type="presOf" srcId="{2C2795CD-871C-4A0B-AC63-8F7247A1513D}" destId="{10718658-33A3-436E-A506-2106E89449DA}" srcOrd="1" destOrd="0" presId="urn:microsoft.com/office/officeart/2005/8/layout/pyramid3"/>
    <dgm:cxn modelId="{1DDEE2AA-1E0A-4AD2-AEC3-C9248BACE18A}" srcId="{B9568D14-1CC3-424E-8979-F3FA61E52BC1}" destId="{472A3537-045A-4270-A571-3FF6E2B9E9B7}" srcOrd="3" destOrd="0" parTransId="{FAA898AF-4CC8-4480-81EA-535D8BAAB61F}" sibTransId="{AD4731C2-4460-4625-B17F-96D369E4A8AD}"/>
    <dgm:cxn modelId="{ACD2AB46-335F-4F3F-AF2F-D1D55CB5694B}" srcId="{B9568D14-1CC3-424E-8979-F3FA61E52BC1}" destId="{C4383C45-EB72-45FC-8E35-9C3B8E26EE81}" srcOrd="1" destOrd="0" parTransId="{BC40DA50-85B4-464D-BBF7-9AC762D28D9F}" sibTransId="{2BDE2B2E-9CAD-4A66-8FCD-F85901F38BB8}"/>
    <dgm:cxn modelId="{99219DBF-E2AB-4F22-AB4C-92E85C871E5D}" type="presOf" srcId="{E79A7B40-DF71-417A-B87B-8123FF66DE9A}" destId="{9898694C-E3FE-483B-BC6E-C924F9AA7668}" srcOrd="0" destOrd="0" presId="urn:microsoft.com/office/officeart/2005/8/layout/pyramid3"/>
    <dgm:cxn modelId="{5843DA9B-077B-4100-A951-591837CD8CDC}" type="presOf" srcId="{35F1945D-47D7-46D5-9AB5-C59C33A6B291}" destId="{BCA26325-62EF-41DD-9D4E-95F462EE6F69}" srcOrd="1" destOrd="0" presId="urn:microsoft.com/office/officeart/2005/8/layout/pyramid3"/>
    <dgm:cxn modelId="{4CC40644-E84C-4926-803E-473A3E236B20}" type="presParOf" srcId="{4190E61C-FCDD-46FF-B44B-2DA5C13E7CCB}" destId="{40C96BE7-D8C0-4B32-B9DF-C639F9032819}" srcOrd="0" destOrd="0" presId="urn:microsoft.com/office/officeart/2005/8/layout/pyramid3"/>
    <dgm:cxn modelId="{CBFD87AD-9F57-4EA7-A2AE-A5359BAD0F50}" type="presParOf" srcId="{40C96BE7-D8C0-4B32-B9DF-C639F9032819}" destId="{BB32EBAE-0235-4209-9F5B-79B4E75B91E7}" srcOrd="0" destOrd="0" presId="urn:microsoft.com/office/officeart/2005/8/layout/pyramid3"/>
    <dgm:cxn modelId="{35037DD4-8D1C-4446-8126-FFE02FC6F2F5}" type="presParOf" srcId="{40C96BE7-D8C0-4B32-B9DF-C639F9032819}" destId="{10718658-33A3-436E-A506-2106E89449DA}" srcOrd="1" destOrd="0" presId="urn:microsoft.com/office/officeart/2005/8/layout/pyramid3"/>
    <dgm:cxn modelId="{FE133947-AD2F-424A-8D6F-D071BFDA26A3}" type="presParOf" srcId="{4190E61C-FCDD-46FF-B44B-2DA5C13E7CCB}" destId="{F7A2801F-7B58-4FCC-B0A3-F8699BBAA645}" srcOrd="1" destOrd="0" presId="urn:microsoft.com/office/officeart/2005/8/layout/pyramid3"/>
    <dgm:cxn modelId="{A75E56A2-AEA4-46AD-8D15-3E3FE155553E}" type="presParOf" srcId="{F7A2801F-7B58-4FCC-B0A3-F8699BBAA645}" destId="{62D1A670-9C1A-4E70-ADE4-2C06F93DCFD9}" srcOrd="0" destOrd="0" presId="urn:microsoft.com/office/officeart/2005/8/layout/pyramid3"/>
    <dgm:cxn modelId="{E88340C0-7CA7-46D4-830A-0F462D905CF0}" type="presParOf" srcId="{F7A2801F-7B58-4FCC-B0A3-F8699BBAA645}" destId="{92DBF37A-DE6A-44C1-A72A-7FDD32DEF558}" srcOrd="1" destOrd="0" presId="urn:microsoft.com/office/officeart/2005/8/layout/pyramid3"/>
    <dgm:cxn modelId="{94760C86-65CD-43AB-B598-27E108DC4619}" type="presParOf" srcId="{4190E61C-FCDD-46FF-B44B-2DA5C13E7CCB}" destId="{3AB1B1A2-2218-4678-8425-C178595FAEAA}" srcOrd="2" destOrd="0" presId="urn:microsoft.com/office/officeart/2005/8/layout/pyramid3"/>
    <dgm:cxn modelId="{C47E1322-0548-4ACB-9101-1B70F4E8047F}" type="presParOf" srcId="{3AB1B1A2-2218-4678-8425-C178595FAEAA}" destId="{5839D85A-EA82-4296-A86E-66A690A2D183}" srcOrd="0" destOrd="0" presId="urn:microsoft.com/office/officeart/2005/8/layout/pyramid3"/>
    <dgm:cxn modelId="{8E35F3FA-B1BA-43BD-8E03-1E1E9D359C40}" type="presParOf" srcId="{3AB1B1A2-2218-4678-8425-C178595FAEAA}" destId="{BCA26325-62EF-41DD-9D4E-95F462EE6F69}" srcOrd="1" destOrd="0" presId="urn:microsoft.com/office/officeart/2005/8/layout/pyramid3"/>
    <dgm:cxn modelId="{FB662410-B42E-4223-9557-8E3072F763EF}" type="presParOf" srcId="{4190E61C-FCDD-46FF-B44B-2DA5C13E7CCB}" destId="{5434A29C-0396-4137-9447-0A4388366765}" srcOrd="3" destOrd="0" presId="urn:microsoft.com/office/officeart/2005/8/layout/pyramid3"/>
    <dgm:cxn modelId="{E3EDF02F-872C-4B63-A0A7-AF604A3CA141}" type="presParOf" srcId="{5434A29C-0396-4137-9447-0A4388366765}" destId="{AC1679D9-DBAB-478B-BEE5-AF12650457CA}" srcOrd="0" destOrd="0" presId="urn:microsoft.com/office/officeart/2005/8/layout/pyramid3"/>
    <dgm:cxn modelId="{17BBEC18-F61E-4761-B984-6024A2430A4A}" type="presParOf" srcId="{5434A29C-0396-4137-9447-0A4388366765}" destId="{EC83AA8D-BE6F-4D56-91DF-C40A2D993225}" srcOrd="1" destOrd="0" presId="urn:microsoft.com/office/officeart/2005/8/layout/pyramid3"/>
    <dgm:cxn modelId="{03FA2DC4-12D2-4AFB-B23C-6EA778B9CA2F}" type="presParOf" srcId="{4190E61C-FCDD-46FF-B44B-2DA5C13E7CCB}" destId="{C47893DB-FD69-4472-B075-7EA32E74BD94}" srcOrd="4" destOrd="0" presId="urn:microsoft.com/office/officeart/2005/8/layout/pyramid3"/>
    <dgm:cxn modelId="{005F6886-222A-41B1-94D3-1A9426D78EFB}" type="presParOf" srcId="{C47893DB-FD69-4472-B075-7EA32E74BD94}" destId="{3D371104-FE64-465E-8616-E62ACC0C061E}" srcOrd="0" destOrd="0" presId="urn:microsoft.com/office/officeart/2005/8/layout/pyramid3"/>
    <dgm:cxn modelId="{D26361F4-69DB-4779-8C84-A9F5CFD6CEC9}" type="presParOf" srcId="{C47893DB-FD69-4472-B075-7EA32E74BD94}" destId="{B227A104-EFC9-4B19-B0C1-0FEE18B695AE}" srcOrd="1" destOrd="0" presId="urn:microsoft.com/office/officeart/2005/8/layout/pyramid3"/>
    <dgm:cxn modelId="{A867D166-ED95-4B75-A98E-0615A0DAE791}" type="presParOf" srcId="{4190E61C-FCDD-46FF-B44B-2DA5C13E7CCB}" destId="{42FA2D57-DD9D-4C04-B747-4D3E613B4282}" srcOrd="5" destOrd="0" presId="urn:microsoft.com/office/officeart/2005/8/layout/pyramid3"/>
    <dgm:cxn modelId="{F498EEFE-CB1C-4019-AF72-E093CAF50C87}" type="presParOf" srcId="{42FA2D57-DD9D-4C04-B747-4D3E613B4282}" destId="{FD6C4063-A500-4D79-9A4B-7604B6810A6B}" srcOrd="0" destOrd="0" presId="urn:microsoft.com/office/officeart/2005/8/layout/pyramid3"/>
    <dgm:cxn modelId="{5235A32A-91CD-4C22-AE5B-5184A417A30B}" type="presParOf" srcId="{42FA2D57-DD9D-4C04-B747-4D3E613B4282}" destId="{6FDD6A29-66AE-4DC0-8E9D-16EF9E49A85A}" srcOrd="1" destOrd="0" presId="urn:microsoft.com/office/officeart/2005/8/layout/pyramid3"/>
    <dgm:cxn modelId="{18E1679D-DBA4-4C60-BA15-CD7AF48784ED}" type="presParOf" srcId="{4190E61C-FCDD-46FF-B44B-2DA5C13E7CCB}" destId="{0EABEC26-F3FA-492C-80CE-B29AA39D3974}" srcOrd="6" destOrd="0" presId="urn:microsoft.com/office/officeart/2005/8/layout/pyramid3"/>
    <dgm:cxn modelId="{68D32653-8A8B-43EB-B81D-B2280536A903}" type="presParOf" srcId="{0EABEC26-F3FA-492C-80CE-B29AA39D3974}" destId="{6D132E9D-D0FF-41C4-A3F2-57F7E217067F}" srcOrd="0" destOrd="0" presId="urn:microsoft.com/office/officeart/2005/8/layout/pyramid3"/>
    <dgm:cxn modelId="{74B4C560-3A9D-41E0-9A58-472C9FDF5D1A}" type="presParOf" srcId="{0EABEC26-F3FA-492C-80CE-B29AA39D3974}" destId="{FCF218A0-B867-4440-A56F-D67C918CC085}" srcOrd="1" destOrd="0" presId="urn:microsoft.com/office/officeart/2005/8/layout/pyramid3"/>
    <dgm:cxn modelId="{6512F743-183C-43BE-AA62-1A0559A6F397}" type="presParOf" srcId="{4190E61C-FCDD-46FF-B44B-2DA5C13E7CCB}" destId="{6181AF1B-C02E-4B28-AE82-156177D88EC9}" srcOrd="7" destOrd="0" presId="urn:microsoft.com/office/officeart/2005/8/layout/pyramid3"/>
    <dgm:cxn modelId="{6A7C7960-4104-464C-9686-FCCAA5CEE0C0}" type="presParOf" srcId="{6181AF1B-C02E-4B28-AE82-156177D88EC9}" destId="{CE1ACE04-5A71-46B8-9C14-EF054B9FCAFC}" srcOrd="0" destOrd="0" presId="urn:microsoft.com/office/officeart/2005/8/layout/pyramid3"/>
    <dgm:cxn modelId="{6D4CD5E9-A280-4712-8589-FAA4447F56D6}" type="presParOf" srcId="{6181AF1B-C02E-4B28-AE82-156177D88EC9}" destId="{E5E3910B-F685-40F4-B741-AC643E633762}" srcOrd="1" destOrd="0" presId="urn:microsoft.com/office/officeart/2005/8/layout/pyramid3"/>
    <dgm:cxn modelId="{61D56C65-2BF2-4A7C-8B16-C1900323B5F3}" type="presParOf" srcId="{4190E61C-FCDD-46FF-B44B-2DA5C13E7CCB}" destId="{BD2B958C-7102-4F8C-A033-D02FABAEEC4C}" srcOrd="8" destOrd="0" presId="urn:microsoft.com/office/officeart/2005/8/layout/pyramid3"/>
    <dgm:cxn modelId="{9F706A91-399C-490E-A527-B631B75958BF}" type="presParOf" srcId="{BD2B958C-7102-4F8C-A033-D02FABAEEC4C}" destId="{9898694C-E3FE-483B-BC6E-C924F9AA7668}" srcOrd="0" destOrd="0" presId="urn:microsoft.com/office/officeart/2005/8/layout/pyramid3"/>
    <dgm:cxn modelId="{F16D2B8F-A477-492B-A163-B0A04C83E828}" type="presParOf" srcId="{BD2B958C-7102-4F8C-A033-D02FABAEEC4C}" destId="{6BA672FF-8E2E-4C07-B318-F80D27253BC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EA956-FFEC-43EA-9140-CCA07E721A9A}">
      <dsp:nvSpPr>
        <dsp:cNvPr id="0" name=""/>
        <dsp:cNvSpPr/>
      </dsp:nvSpPr>
      <dsp:spPr>
        <a:xfrm>
          <a:off x="1440171" y="1357"/>
          <a:ext cx="7378297" cy="1488790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Прогноз социально-экономического развития в МО Парголово на 3 года (очередной финансовый год и плановый период)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Прогноз доходной части бюджета МО Парголово на основании перечня источников доходов бюджета муниципальных образований, утверждаемых в бюджете Санкт-Петербурга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Муниципальные программы, формируемые в ходе публичных обсуждений с гражданами МО Парголово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Бюджетный прогноз</a:t>
          </a:r>
        </a:p>
      </dsp:txBody>
      <dsp:txXfrm>
        <a:off x="1440171" y="1357"/>
        <a:ext cx="7378297" cy="1488790"/>
      </dsp:txXfrm>
    </dsp:sp>
    <dsp:sp modelId="{F31CB185-1D20-429C-92ED-B27B85497D16}">
      <dsp:nvSpPr>
        <dsp:cNvPr id="0" name=""/>
        <dsp:cNvSpPr/>
      </dsp:nvSpPr>
      <dsp:spPr>
        <a:xfrm>
          <a:off x="0" y="305484"/>
          <a:ext cx="1401657" cy="992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7030A0"/>
              </a:solidFill>
            </a:rPr>
            <a:t>СОСТАВЛЕНИЕ ПРОЕКТА БЮДЖЕТА</a:t>
          </a:r>
        </a:p>
      </dsp:txBody>
      <dsp:txXfrm>
        <a:off x="0" y="305484"/>
        <a:ext cx="1401657" cy="992980"/>
      </dsp:txXfrm>
    </dsp:sp>
    <dsp:sp modelId="{C84DF29C-42CB-4E57-9DB7-407D3239F143}">
      <dsp:nvSpPr>
        <dsp:cNvPr id="0" name=""/>
        <dsp:cNvSpPr/>
      </dsp:nvSpPr>
      <dsp:spPr>
        <a:xfrm>
          <a:off x="1417162" y="1567400"/>
          <a:ext cx="7439821" cy="1947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Вынесение Местной администрацией МО Парголово проекта бюджета на рассмотрение Муниципального совета МО Парголово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Направление проекта бюджета главой МО Парголово в Контрольно-счетную палату Санкт-Петербурга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Одобрение Муниципальным советом МО Парголово основных параметров проекта бюджета в первом чтении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Проведение публичных слушаний по проекту бюджета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/>
            <a:t>Утверждение Муниципальным советом МО Парголово бюджета на очередной финансовый год и плановый период</a:t>
          </a:r>
        </a:p>
      </dsp:txBody>
      <dsp:txXfrm>
        <a:off x="1417162" y="1567400"/>
        <a:ext cx="7439821" cy="1947084"/>
      </dsp:txXfrm>
    </dsp:sp>
    <dsp:sp modelId="{7E5E203C-0A9A-4CFB-A97D-85DB36DB60FD}">
      <dsp:nvSpPr>
        <dsp:cNvPr id="0" name=""/>
        <dsp:cNvSpPr/>
      </dsp:nvSpPr>
      <dsp:spPr>
        <a:xfrm>
          <a:off x="0" y="2093971"/>
          <a:ext cx="1405681" cy="89394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accent3">
                  <a:lumMod val="50000"/>
                </a:schemeClr>
              </a:solidFill>
            </a:rPr>
            <a:t>РАССМОТРЕНИЕ ПРОЕКТА БЮДЖЕТА И ЕГО УТВЕРЖДЕНИЕ</a:t>
          </a:r>
        </a:p>
      </dsp:txBody>
      <dsp:txXfrm>
        <a:off x="0" y="2093971"/>
        <a:ext cx="1405681" cy="893941"/>
      </dsp:txXfrm>
    </dsp:sp>
    <dsp:sp modelId="{BD354F8D-3768-4BCF-8930-BD416FC10275}">
      <dsp:nvSpPr>
        <dsp:cNvPr id="0" name=""/>
        <dsp:cNvSpPr/>
      </dsp:nvSpPr>
      <dsp:spPr>
        <a:xfrm>
          <a:off x="1512169" y="3597790"/>
          <a:ext cx="7305291" cy="2234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Проведение Местной Администрацией МО Парголово конкурсных процедур по определению подрядчиков и поставщиков для исполнения муниципальных программ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Анализ Местной администрации МО Парголово поступления доходов в бюджет МО Парголово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Подготовка Местной администрацией МО Парголово проекта исполнения годового отчета и бухгалтерской отчетности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Направление проекта исполнения бюджета главой МО Парголово в Контрольно-счетную палату Санкт-Петербурга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Утверждение Муниципальным советом МО Парголово годового отчета по исполнению бюджета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Проведение публичных слушаний по исполнению годового отчета бюджета МО Парголово</a:t>
          </a:r>
        </a:p>
      </dsp:txBody>
      <dsp:txXfrm>
        <a:off x="1512169" y="3597790"/>
        <a:ext cx="7305291" cy="2234857"/>
      </dsp:txXfrm>
    </dsp:sp>
    <dsp:sp modelId="{BE0BDCA5-2DF8-43F6-9C2A-038D0E83115E}">
      <dsp:nvSpPr>
        <dsp:cNvPr id="0" name=""/>
        <dsp:cNvSpPr/>
      </dsp:nvSpPr>
      <dsp:spPr>
        <a:xfrm>
          <a:off x="0" y="4126575"/>
          <a:ext cx="1476326" cy="97700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70C0"/>
              </a:solidFill>
            </a:rPr>
            <a:t>ИСПОЛНЕНИЕ БЮДЖЕТА И БЮДЖЕТНАЯ ОТЧЕТНОСТЬ</a:t>
          </a:r>
        </a:p>
      </dsp:txBody>
      <dsp:txXfrm>
        <a:off x="0" y="4126575"/>
        <a:ext cx="1476326" cy="977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1BC6A-697F-4B61-98D1-B8F3063BED53}">
      <dsp:nvSpPr>
        <dsp:cNvPr id="0" name=""/>
        <dsp:cNvSpPr/>
      </dsp:nvSpPr>
      <dsp:spPr>
        <a:xfrm>
          <a:off x="7156742" y="3482165"/>
          <a:ext cx="167033" cy="267412"/>
        </a:xfrm>
        <a:custGeom>
          <a:avLst/>
          <a:gdLst/>
          <a:ahLst/>
          <a:cxnLst/>
          <a:rect l="0" t="0" r="0" b="0"/>
          <a:pathLst>
            <a:path>
              <a:moveTo>
                <a:pt x="167033" y="0"/>
              </a:moveTo>
              <a:lnTo>
                <a:pt x="167033" y="167793"/>
              </a:lnTo>
              <a:lnTo>
                <a:pt x="0" y="167793"/>
              </a:lnTo>
              <a:lnTo>
                <a:pt x="0" y="26741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12A45-5EB2-4825-97B9-B7A90500F0BE}">
      <dsp:nvSpPr>
        <dsp:cNvPr id="0" name=""/>
        <dsp:cNvSpPr/>
      </dsp:nvSpPr>
      <dsp:spPr>
        <a:xfrm>
          <a:off x="6580345" y="2287059"/>
          <a:ext cx="743430" cy="35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37"/>
              </a:lnTo>
              <a:lnTo>
                <a:pt x="743430" y="260237"/>
              </a:lnTo>
              <a:lnTo>
                <a:pt x="743430" y="35985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464A-3E34-4359-8D21-BDB1495097AE}">
      <dsp:nvSpPr>
        <dsp:cNvPr id="0" name=""/>
        <dsp:cNvSpPr/>
      </dsp:nvSpPr>
      <dsp:spPr>
        <a:xfrm>
          <a:off x="6580345" y="931567"/>
          <a:ext cx="263714" cy="419407"/>
        </a:xfrm>
        <a:custGeom>
          <a:avLst/>
          <a:gdLst/>
          <a:ahLst/>
          <a:cxnLst/>
          <a:rect l="0" t="0" r="0" b="0"/>
          <a:pathLst>
            <a:path>
              <a:moveTo>
                <a:pt x="263714" y="0"/>
              </a:moveTo>
              <a:lnTo>
                <a:pt x="263714" y="319788"/>
              </a:lnTo>
              <a:lnTo>
                <a:pt x="0" y="319788"/>
              </a:lnTo>
              <a:lnTo>
                <a:pt x="0" y="41940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64B00-F1FA-41BE-BE2B-340E7684FFE4}">
      <dsp:nvSpPr>
        <dsp:cNvPr id="0" name=""/>
        <dsp:cNvSpPr/>
      </dsp:nvSpPr>
      <dsp:spPr>
        <a:xfrm>
          <a:off x="3641969" y="2547671"/>
          <a:ext cx="1743374" cy="372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143"/>
              </a:lnTo>
              <a:lnTo>
                <a:pt x="1743374" y="273143"/>
              </a:lnTo>
              <a:lnTo>
                <a:pt x="1743374" y="37276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56A1C-8FCE-49F8-AB64-AEC54D3B0989}">
      <dsp:nvSpPr>
        <dsp:cNvPr id="0" name=""/>
        <dsp:cNvSpPr/>
      </dsp:nvSpPr>
      <dsp:spPr>
        <a:xfrm>
          <a:off x="2913513" y="1870899"/>
          <a:ext cx="728455" cy="242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77"/>
              </a:lnTo>
              <a:lnTo>
                <a:pt x="728455" y="143177"/>
              </a:lnTo>
              <a:lnTo>
                <a:pt x="728455" y="24279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A8283-3440-4295-8C7F-EEECC45C5185}">
      <dsp:nvSpPr>
        <dsp:cNvPr id="0" name=""/>
        <dsp:cNvSpPr/>
      </dsp:nvSpPr>
      <dsp:spPr>
        <a:xfrm>
          <a:off x="1367196" y="2544311"/>
          <a:ext cx="2696510" cy="37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502"/>
              </a:lnTo>
              <a:lnTo>
                <a:pt x="2696510" y="276502"/>
              </a:lnTo>
              <a:lnTo>
                <a:pt x="2696510" y="376121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5EDEE-3B30-4A89-BCA2-23215FBA7210}">
      <dsp:nvSpPr>
        <dsp:cNvPr id="0" name=""/>
        <dsp:cNvSpPr/>
      </dsp:nvSpPr>
      <dsp:spPr>
        <a:xfrm>
          <a:off x="1367196" y="2544311"/>
          <a:ext cx="1275936" cy="423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33"/>
              </a:lnTo>
              <a:lnTo>
                <a:pt x="1275936" y="323933"/>
              </a:lnTo>
              <a:lnTo>
                <a:pt x="1275936" y="42355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9FD81-B8BA-4829-9A62-2A0EA7FEF3C6}">
      <dsp:nvSpPr>
        <dsp:cNvPr id="0" name=""/>
        <dsp:cNvSpPr/>
      </dsp:nvSpPr>
      <dsp:spPr>
        <a:xfrm>
          <a:off x="727529" y="2544311"/>
          <a:ext cx="639667" cy="376121"/>
        </a:xfrm>
        <a:custGeom>
          <a:avLst/>
          <a:gdLst/>
          <a:ahLst/>
          <a:cxnLst/>
          <a:rect l="0" t="0" r="0" b="0"/>
          <a:pathLst>
            <a:path>
              <a:moveTo>
                <a:pt x="639667" y="0"/>
              </a:moveTo>
              <a:lnTo>
                <a:pt x="639667" y="276502"/>
              </a:lnTo>
              <a:lnTo>
                <a:pt x="0" y="276502"/>
              </a:lnTo>
              <a:lnTo>
                <a:pt x="0" y="376121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6B7D2-5E67-4938-B1A3-65A9DFCC3E1A}">
      <dsp:nvSpPr>
        <dsp:cNvPr id="0" name=""/>
        <dsp:cNvSpPr/>
      </dsp:nvSpPr>
      <dsp:spPr>
        <a:xfrm>
          <a:off x="1367196" y="1870899"/>
          <a:ext cx="1546316" cy="264155"/>
        </a:xfrm>
        <a:custGeom>
          <a:avLst/>
          <a:gdLst/>
          <a:ahLst/>
          <a:cxnLst/>
          <a:rect l="0" t="0" r="0" b="0"/>
          <a:pathLst>
            <a:path>
              <a:moveTo>
                <a:pt x="1546316" y="0"/>
              </a:moveTo>
              <a:lnTo>
                <a:pt x="1546316" y="164536"/>
              </a:lnTo>
              <a:lnTo>
                <a:pt x="0" y="164536"/>
              </a:lnTo>
              <a:lnTo>
                <a:pt x="0" y="26415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25C96-FBF6-4723-84AE-ABEBA0356824}">
      <dsp:nvSpPr>
        <dsp:cNvPr id="0" name=""/>
        <dsp:cNvSpPr/>
      </dsp:nvSpPr>
      <dsp:spPr>
        <a:xfrm>
          <a:off x="2913513" y="931567"/>
          <a:ext cx="3930547" cy="404719"/>
        </a:xfrm>
        <a:custGeom>
          <a:avLst/>
          <a:gdLst/>
          <a:ahLst/>
          <a:cxnLst/>
          <a:rect l="0" t="0" r="0" b="0"/>
          <a:pathLst>
            <a:path>
              <a:moveTo>
                <a:pt x="3930547" y="0"/>
              </a:moveTo>
              <a:lnTo>
                <a:pt x="3930547" y="305100"/>
              </a:lnTo>
              <a:lnTo>
                <a:pt x="0" y="305100"/>
              </a:lnTo>
              <a:lnTo>
                <a:pt x="0" y="40471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F8DB-F6ED-4129-8C8E-C5998AF82B23}">
      <dsp:nvSpPr>
        <dsp:cNvPr id="0" name=""/>
        <dsp:cNvSpPr/>
      </dsp:nvSpPr>
      <dsp:spPr>
        <a:xfrm>
          <a:off x="5947796" y="-4763"/>
          <a:ext cx="1792528" cy="936331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50992-9364-4666-B1EC-02B6828A9FCE}">
      <dsp:nvSpPr>
        <dsp:cNvPr id="0" name=""/>
        <dsp:cNvSpPr/>
      </dsp:nvSpPr>
      <dsp:spPr>
        <a:xfrm>
          <a:off x="6067279" y="108745"/>
          <a:ext cx="1792528" cy="93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157 593 300 рублей</a:t>
          </a:r>
        </a:p>
      </dsp:txBody>
      <dsp:txXfrm>
        <a:off x="6067279" y="108745"/>
        <a:ext cx="1792528" cy="936331"/>
      </dsp:txXfrm>
    </dsp:sp>
    <dsp:sp modelId="{D904540C-4123-424C-9BA7-87B967F75DCB}">
      <dsp:nvSpPr>
        <dsp:cNvPr id="0" name=""/>
        <dsp:cNvSpPr/>
      </dsp:nvSpPr>
      <dsp:spPr>
        <a:xfrm>
          <a:off x="1742632" y="1336286"/>
          <a:ext cx="2341761" cy="5346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C49D-6223-44F0-86EC-1E1DC2B92509}">
      <dsp:nvSpPr>
        <dsp:cNvPr id="0" name=""/>
        <dsp:cNvSpPr/>
      </dsp:nvSpPr>
      <dsp:spPr>
        <a:xfrm>
          <a:off x="1862115" y="1449795"/>
          <a:ext cx="2341761" cy="534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СОБСТВЕННЫЕ ДОХОДЫ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126 842 300 рублей</a:t>
          </a:r>
        </a:p>
      </dsp:txBody>
      <dsp:txXfrm>
        <a:off x="1862115" y="1449795"/>
        <a:ext cx="2341761" cy="534613"/>
      </dsp:txXfrm>
    </dsp:sp>
    <dsp:sp modelId="{5B33AC82-1E13-4CCD-8D23-D5E38E462E74}">
      <dsp:nvSpPr>
        <dsp:cNvPr id="0" name=""/>
        <dsp:cNvSpPr/>
      </dsp:nvSpPr>
      <dsp:spPr>
        <a:xfrm>
          <a:off x="660365" y="2135055"/>
          <a:ext cx="1413661" cy="40925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BF0CD-15BB-4027-A76F-0622B468FCE1}">
      <dsp:nvSpPr>
        <dsp:cNvPr id="0" name=""/>
        <dsp:cNvSpPr/>
      </dsp:nvSpPr>
      <dsp:spPr>
        <a:xfrm>
          <a:off x="779848" y="2248564"/>
          <a:ext cx="1413661" cy="409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НАЛОГОВЫЕ </a:t>
          </a:r>
        </a:p>
      </dsp:txBody>
      <dsp:txXfrm>
        <a:off x="779848" y="2248564"/>
        <a:ext cx="1413661" cy="409256"/>
      </dsp:txXfrm>
    </dsp:sp>
    <dsp:sp modelId="{60DEF68C-FCB2-4144-B25E-184C760C1E10}">
      <dsp:nvSpPr>
        <dsp:cNvPr id="0" name=""/>
        <dsp:cNvSpPr/>
      </dsp:nvSpPr>
      <dsp:spPr>
        <a:xfrm>
          <a:off x="9644" y="2920433"/>
          <a:ext cx="1435771" cy="131828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1E304-7C90-4AA2-A810-ACAF3B2735CF}">
      <dsp:nvSpPr>
        <dsp:cNvPr id="0" name=""/>
        <dsp:cNvSpPr/>
      </dsp:nvSpPr>
      <dsp:spPr>
        <a:xfrm>
          <a:off x="129127" y="3033942"/>
          <a:ext cx="1435771" cy="131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Налог, взимаемый в связи с применением патентной системы налогообложен</a:t>
          </a:r>
          <a:r>
            <a:rPr lang="ru-RU" sz="1100" kern="1200" dirty="0"/>
            <a:t>ия </a:t>
          </a:r>
        </a:p>
      </dsp:txBody>
      <dsp:txXfrm>
        <a:off x="129127" y="3033942"/>
        <a:ext cx="1435771" cy="1318280"/>
      </dsp:txXfrm>
    </dsp:sp>
    <dsp:sp modelId="{2CE7DB47-6096-408B-95EA-64D13BD61E6E}">
      <dsp:nvSpPr>
        <dsp:cNvPr id="0" name=""/>
        <dsp:cNvSpPr/>
      </dsp:nvSpPr>
      <dsp:spPr>
        <a:xfrm>
          <a:off x="1943356" y="2967863"/>
          <a:ext cx="1399553" cy="130183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98694-2248-4604-8A4A-5692DF2EBA76}">
      <dsp:nvSpPr>
        <dsp:cNvPr id="0" name=""/>
        <dsp:cNvSpPr/>
      </dsp:nvSpPr>
      <dsp:spPr>
        <a:xfrm>
          <a:off x="2062839" y="3081372"/>
          <a:ext cx="1399553" cy="130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Налог, взимаемый в связи с применением упрощенной системы налогообложения</a:t>
          </a:r>
        </a:p>
      </dsp:txBody>
      <dsp:txXfrm>
        <a:off x="2062839" y="3081372"/>
        <a:ext cx="1399553" cy="1301837"/>
      </dsp:txXfrm>
    </dsp:sp>
    <dsp:sp modelId="{1FACD0EB-9048-4CB5-BD0D-C31F7350405A}">
      <dsp:nvSpPr>
        <dsp:cNvPr id="0" name=""/>
        <dsp:cNvSpPr/>
      </dsp:nvSpPr>
      <dsp:spPr>
        <a:xfrm>
          <a:off x="3526033" y="2920433"/>
          <a:ext cx="1075347" cy="128302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8C6D7-8D22-486B-AEF5-DAC20AF85BBE}">
      <dsp:nvSpPr>
        <dsp:cNvPr id="0" name=""/>
        <dsp:cNvSpPr/>
      </dsp:nvSpPr>
      <dsp:spPr>
        <a:xfrm>
          <a:off x="3645516" y="3033942"/>
          <a:ext cx="1075347" cy="128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Единый налог на вмененный доход для отдельных видов деятельности</a:t>
          </a:r>
        </a:p>
      </dsp:txBody>
      <dsp:txXfrm>
        <a:off x="3645516" y="3033942"/>
        <a:ext cx="1075347" cy="1283025"/>
      </dsp:txXfrm>
    </dsp:sp>
    <dsp:sp modelId="{87D44AC5-E345-4810-95FE-0313F3C16EC6}">
      <dsp:nvSpPr>
        <dsp:cNvPr id="0" name=""/>
        <dsp:cNvSpPr/>
      </dsp:nvSpPr>
      <dsp:spPr>
        <a:xfrm>
          <a:off x="2888935" y="2113695"/>
          <a:ext cx="1506066" cy="43397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97D66-4DED-4667-BC50-440F8C026651}">
      <dsp:nvSpPr>
        <dsp:cNvPr id="0" name=""/>
        <dsp:cNvSpPr/>
      </dsp:nvSpPr>
      <dsp:spPr>
        <a:xfrm>
          <a:off x="3008418" y="2227204"/>
          <a:ext cx="1506066" cy="43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НЕНАЛОГОВЫЕ</a:t>
          </a:r>
        </a:p>
      </dsp:txBody>
      <dsp:txXfrm>
        <a:off x="3008418" y="2227204"/>
        <a:ext cx="1506066" cy="433975"/>
      </dsp:txXfrm>
    </dsp:sp>
    <dsp:sp modelId="{1B3F1AD4-FED9-4462-8F11-147E8A04BE01}">
      <dsp:nvSpPr>
        <dsp:cNvPr id="0" name=""/>
        <dsp:cNvSpPr/>
      </dsp:nvSpPr>
      <dsp:spPr>
        <a:xfrm>
          <a:off x="4847669" y="2920433"/>
          <a:ext cx="1075347" cy="161908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227DB-A09F-4EA7-B285-D566298DBC3D}">
      <dsp:nvSpPr>
        <dsp:cNvPr id="0" name=""/>
        <dsp:cNvSpPr/>
      </dsp:nvSpPr>
      <dsp:spPr>
        <a:xfrm>
          <a:off x="4967152" y="3033942"/>
          <a:ext cx="1075347" cy="161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Доходы от имущества, доходы от оказания платных услуг, штрафы, прочие доходы</a:t>
          </a:r>
        </a:p>
      </dsp:txBody>
      <dsp:txXfrm>
        <a:off x="4967152" y="3033942"/>
        <a:ext cx="1075347" cy="1619080"/>
      </dsp:txXfrm>
    </dsp:sp>
    <dsp:sp modelId="{4D7DEE13-89EF-4648-A4D7-7B5802C71577}">
      <dsp:nvSpPr>
        <dsp:cNvPr id="0" name=""/>
        <dsp:cNvSpPr/>
      </dsp:nvSpPr>
      <dsp:spPr>
        <a:xfrm>
          <a:off x="5521053" y="1350974"/>
          <a:ext cx="2118584" cy="93608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23A2E-C772-42F9-BB31-61CCF4FD8954}">
      <dsp:nvSpPr>
        <dsp:cNvPr id="0" name=""/>
        <dsp:cNvSpPr/>
      </dsp:nvSpPr>
      <dsp:spPr>
        <a:xfrm>
          <a:off x="5640536" y="1464483"/>
          <a:ext cx="2118584" cy="936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30 751 000 рублей</a:t>
          </a:r>
        </a:p>
      </dsp:txBody>
      <dsp:txXfrm>
        <a:off x="5640536" y="1464483"/>
        <a:ext cx="2118584" cy="936085"/>
      </dsp:txXfrm>
    </dsp:sp>
    <dsp:sp modelId="{A429C345-E9B5-4BD5-B459-4F1947667B68}">
      <dsp:nvSpPr>
        <dsp:cNvPr id="0" name=""/>
        <dsp:cNvSpPr/>
      </dsp:nvSpPr>
      <dsp:spPr>
        <a:xfrm>
          <a:off x="6554886" y="2646916"/>
          <a:ext cx="1537778" cy="83524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7E85-9A70-4A5B-BCBE-40ED1998382E}">
      <dsp:nvSpPr>
        <dsp:cNvPr id="0" name=""/>
        <dsp:cNvSpPr/>
      </dsp:nvSpPr>
      <dsp:spPr>
        <a:xfrm>
          <a:off x="6674369" y="2760425"/>
          <a:ext cx="1537778" cy="835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СУБВЕНЦИИ ДЛЯ ВЫПОЛНЕНИЯ ГОСУДАРСТВЕННЫХ ПОЛНОМОЧИЙ</a:t>
          </a:r>
        </a:p>
      </dsp:txBody>
      <dsp:txXfrm>
        <a:off x="6674369" y="2760425"/>
        <a:ext cx="1537778" cy="835249"/>
      </dsp:txXfrm>
    </dsp:sp>
    <dsp:sp modelId="{85900336-E59A-4229-868D-066CCB4AED4F}">
      <dsp:nvSpPr>
        <dsp:cNvPr id="0" name=""/>
        <dsp:cNvSpPr/>
      </dsp:nvSpPr>
      <dsp:spPr>
        <a:xfrm>
          <a:off x="6426506" y="3749578"/>
          <a:ext cx="1460471" cy="1371173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8C4F5-41D9-4ACA-BEE8-58EE18D7D296}">
      <dsp:nvSpPr>
        <dsp:cNvPr id="0" name=""/>
        <dsp:cNvSpPr/>
      </dsp:nvSpPr>
      <dsp:spPr>
        <a:xfrm>
          <a:off x="6545989" y="3863087"/>
          <a:ext cx="1460471" cy="137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Поступления в местный бюджет межбюджетных трансфертов в виде дотаций, субвенций и иных межбюджетных трансфертов 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6545989" y="3863087"/>
        <a:ext cx="1460471" cy="13711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2EBAE-0235-4209-9F5B-79B4E75B91E7}">
      <dsp:nvSpPr>
        <dsp:cNvPr id="0" name=""/>
        <dsp:cNvSpPr/>
      </dsp:nvSpPr>
      <dsp:spPr>
        <a:xfrm rot="10800000">
          <a:off x="0" y="40768"/>
          <a:ext cx="8712967" cy="613704"/>
        </a:xfrm>
        <a:prstGeom prst="trapezoid">
          <a:avLst>
            <a:gd name="adj" fmla="val 826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/>
            <a:t>ВСЕГО РАСХОДОВ 157 593 300 рублей</a:t>
          </a:r>
          <a:endParaRPr lang="ru-RU" sz="1300" kern="1200" dirty="0"/>
        </a:p>
      </dsp:txBody>
      <dsp:txXfrm>
        <a:off x="1524769" y="40768"/>
        <a:ext cx="5663429" cy="613704"/>
      </dsp:txXfrm>
    </dsp:sp>
    <dsp:sp modelId="{62D1A670-9C1A-4E70-ADE4-2C06F93DCFD9}">
      <dsp:nvSpPr>
        <dsp:cNvPr id="0" name=""/>
        <dsp:cNvSpPr/>
      </dsp:nvSpPr>
      <dsp:spPr>
        <a:xfrm rot="10800000">
          <a:off x="507096" y="613704"/>
          <a:ext cx="7698775" cy="446579"/>
        </a:xfrm>
        <a:prstGeom prst="trapezoid">
          <a:avLst>
            <a:gd name="adj" fmla="val 826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БЛАГОУСТРОЙСТВО 63 306 500 рублей</a:t>
          </a:r>
          <a:endParaRPr lang="ru-RU" sz="1300" kern="1200" dirty="0"/>
        </a:p>
      </dsp:txBody>
      <dsp:txXfrm>
        <a:off x="1854381" y="613704"/>
        <a:ext cx="5004204" cy="446579"/>
      </dsp:txXfrm>
    </dsp:sp>
    <dsp:sp modelId="{5839D85A-EA82-4296-A86E-66A690A2D183}">
      <dsp:nvSpPr>
        <dsp:cNvPr id="0" name=""/>
        <dsp:cNvSpPr/>
      </dsp:nvSpPr>
      <dsp:spPr>
        <a:xfrm rot="10800000">
          <a:off x="876098" y="1060283"/>
          <a:ext cx="6960770" cy="377529"/>
        </a:xfrm>
        <a:prstGeom prst="trapezoid">
          <a:avLst>
            <a:gd name="adj" fmla="val 826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/>
            <a:t>ДОРОЖНОЕ ХОЗЯЙСТВО 30 283 400 рублей</a:t>
          </a:r>
          <a:endParaRPr lang="ru-RU" sz="1300" b="1" kern="1200" baseline="0" dirty="0"/>
        </a:p>
      </dsp:txBody>
      <dsp:txXfrm>
        <a:off x="2094233" y="1060283"/>
        <a:ext cx="4524500" cy="377529"/>
      </dsp:txXfrm>
    </dsp:sp>
    <dsp:sp modelId="{AC1679D9-DBAB-478B-BEE5-AF12650457CA}">
      <dsp:nvSpPr>
        <dsp:cNvPr id="0" name=""/>
        <dsp:cNvSpPr/>
      </dsp:nvSpPr>
      <dsp:spPr>
        <a:xfrm rot="10800000">
          <a:off x="1188046" y="1437813"/>
          <a:ext cx="6336874" cy="342154"/>
        </a:xfrm>
        <a:prstGeom prst="trapezoid">
          <a:avLst>
            <a:gd name="adj" fmla="val 826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ОБЩЕГОСУДАРСТВЕННЫЕ ВОПРОСЫ 30 433 500 рублей</a:t>
          </a:r>
        </a:p>
      </dsp:txBody>
      <dsp:txXfrm>
        <a:off x="2296999" y="1437813"/>
        <a:ext cx="4118968" cy="342154"/>
      </dsp:txXfrm>
    </dsp:sp>
    <dsp:sp modelId="{3D371104-FE64-465E-8616-E62ACC0C061E}">
      <dsp:nvSpPr>
        <dsp:cNvPr id="0" name=""/>
        <dsp:cNvSpPr/>
      </dsp:nvSpPr>
      <dsp:spPr>
        <a:xfrm rot="10800000">
          <a:off x="1470764" y="1779967"/>
          <a:ext cx="5771438" cy="476868"/>
        </a:xfrm>
        <a:prstGeom prst="trapezoid">
          <a:avLst>
            <a:gd name="adj" fmla="val 826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КУЛЬТУРА И СМИ 12 097 700 рублей</a:t>
          </a:r>
          <a:endParaRPr lang="ru-RU" sz="1300" b="1" kern="1200" dirty="0"/>
        </a:p>
      </dsp:txBody>
      <dsp:txXfrm>
        <a:off x="2480766" y="1779967"/>
        <a:ext cx="3751435" cy="476868"/>
      </dsp:txXfrm>
    </dsp:sp>
    <dsp:sp modelId="{FD6C4063-A500-4D79-9A4B-7604B6810A6B}">
      <dsp:nvSpPr>
        <dsp:cNvPr id="0" name=""/>
        <dsp:cNvSpPr/>
      </dsp:nvSpPr>
      <dsp:spPr>
        <a:xfrm rot="10800000">
          <a:off x="1864795" y="2256836"/>
          <a:ext cx="4983377" cy="343563"/>
        </a:xfrm>
        <a:prstGeom prst="trapezoid">
          <a:avLst>
            <a:gd name="adj" fmla="val 826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СОЦИАЛЬНАЯ ПОЛИТИКА 18 537 800 рублей</a:t>
          </a:r>
        </a:p>
      </dsp:txBody>
      <dsp:txXfrm>
        <a:off x="2736886" y="2256836"/>
        <a:ext cx="3239195" cy="343563"/>
      </dsp:txXfrm>
    </dsp:sp>
    <dsp:sp modelId="{6D132E9D-D0FF-41C4-A3F2-57F7E217067F}">
      <dsp:nvSpPr>
        <dsp:cNvPr id="0" name=""/>
        <dsp:cNvSpPr/>
      </dsp:nvSpPr>
      <dsp:spPr>
        <a:xfrm rot="10800000">
          <a:off x="2148677" y="2600399"/>
          <a:ext cx="4415613" cy="506315"/>
        </a:xfrm>
        <a:prstGeom prst="trapezoid">
          <a:avLst>
            <a:gd name="adj" fmla="val 826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ОБРАЗОВАНИЕ 2 592 900 рублей</a:t>
          </a:r>
        </a:p>
      </dsp:txBody>
      <dsp:txXfrm>
        <a:off x="2921409" y="2600399"/>
        <a:ext cx="2870148" cy="506315"/>
      </dsp:txXfrm>
    </dsp:sp>
    <dsp:sp modelId="{CE1ACE04-5A71-46B8-9C14-EF054B9FCAFC}">
      <dsp:nvSpPr>
        <dsp:cNvPr id="0" name=""/>
        <dsp:cNvSpPr/>
      </dsp:nvSpPr>
      <dsp:spPr>
        <a:xfrm rot="10800000">
          <a:off x="2606156" y="3106715"/>
          <a:ext cx="3500654" cy="545901"/>
        </a:xfrm>
        <a:prstGeom prst="trapezoid">
          <a:avLst>
            <a:gd name="adj" fmla="val 826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КОММУНАЛЬНОЕ ХОЗЯЙСТВО      218 900 рублей</a:t>
          </a:r>
        </a:p>
      </dsp:txBody>
      <dsp:txXfrm>
        <a:off x="3218771" y="3106715"/>
        <a:ext cx="2275425" cy="545901"/>
      </dsp:txXfrm>
    </dsp:sp>
    <dsp:sp modelId="{9898694C-E3FE-483B-BC6E-C924F9AA7668}">
      <dsp:nvSpPr>
        <dsp:cNvPr id="0" name=""/>
        <dsp:cNvSpPr/>
      </dsp:nvSpPr>
      <dsp:spPr>
        <a:xfrm rot="10800000">
          <a:off x="3097717" y="3652617"/>
          <a:ext cx="2517532" cy="1619742"/>
        </a:xfrm>
        <a:prstGeom prst="trapezoid">
          <a:avLst>
            <a:gd name="adj" fmla="val 826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НАЦИОНАЛЬНАЯ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БЕЗОПАСНОСТЬ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122 600                                                               рублей</a:t>
          </a:r>
        </a:p>
      </dsp:txBody>
      <dsp:txXfrm>
        <a:off x="3097717" y="3652617"/>
        <a:ext cx="2517532" cy="161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936103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1"/>
                </a:solidFill>
              </a:rPr>
              <a:t>БЮДЖЕТ ДЛЯ ГРАЖДАН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496944" cy="86409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+mj-lt"/>
                <a:cs typeface="Arial" pitchFamily="34" charset="0"/>
              </a:rPr>
              <a:t>внутригородского муниципального</a:t>
            </a:r>
          </a:p>
          <a:p>
            <a:r>
              <a:rPr lang="ru-RU" b="1" i="1" dirty="0">
                <a:solidFill>
                  <a:srgbClr val="00B0F0"/>
                </a:solidFill>
                <a:latin typeface="+mj-lt"/>
                <a:cs typeface="Arial" pitchFamily="34" charset="0"/>
              </a:rPr>
              <a:t>образования Санкт-Петербурга поселок Парголово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301208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на 2020 год и на плановый период 2021 и 2022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11560" y="1844824"/>
          <a:ext cx="7992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3" descr="C:\Users\MO_Pargolovo_11\Desktop\pargolovo_SPb_MO_co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6672"/>
            <a:ext cx="936105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entury" panose="02040604050505020304" pitchFamily="18" charset="0"/>
                <a:cs typeface="Century" panose="02040604050505020304" pitchFamily="18" charset="0"/>
              </a:rPr>
              <a:t>РАСХОДЫ БЮДЖЕТА МО ПАРГОЛОВО на 2020 год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397000"/>
          <a:ext cx="871296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_Pargolovo_11\Desktop\pargolovo_SPb_M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936105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Диаграмма 2"/>
          <p:cNvGraphicFramePr/>
          <p:nvPr/>
        </p:nvGraphicFramePr>
        <p:xfrm>
          <a:off x="179512" y="1412776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8498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структуры расходов видно, что 63 306 500 рублей (40,2 % денежных ассигнований бюджета МО Парголово) приходится на благоустройство территории МО Парголово. Мероприятия, направленные на решения вопроса местного значения по благоустройству утверждены Постановлением Местной администрации МО Парголово от 08.06.2020 г. № 27 (с последующими внесенными изменениями) и Решением Муниципального совета МО Парголово от 17.06.2020 № 10. </a:t>
            </a:r>
          </a:p>
        </p:txBody>
      </p:sp>
      <p:pic>
        <p:nvPicPr>
          <p:cNvPr id="3" name="Picture 3" descr="C:\Users\MO_Pargolovo_11\Desktop\pargolovo_SPb_M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936105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952931"/>
              </p:ext>
            </p:extLst>
          </p:nvPr>
        </p:nvGraphicFramePr>
        <p:xfrm>
          <a:off x="467544" y="1412776"/>
          <a:ext cx="8352928" cy="5007033"/>
        </p:xfrm>
        <a:graphic>
          <a:graphicData uri="http://schemas.openxmlformats.org/drawingml/2006/table">
            <a:tbl>
              <a:tblPr/>
              <a:tblGrid>
                <a:gridCol w="72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4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3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№ </a:t>
                      </a:r>
                      <a:r>
                        <a:rPr lang="ru-RU" sz="1200" dirty="0" err="1">
                          <a:latin typeface="+mn-lt"/>
                          <a:ea typeface="Calibri"/>
                        </a:rPr>
                        <a:t>п</a:t>
                      </a:r>
                      <a:r>
                        <a:rPr lang="ru-RU" sz="1200" dirty="0">
                          <a:latin typeface="+mn-lt"/>
                          <a:ea typeface="Calibri"/>
                        </a:rPr>
                        <a:t>/</a:t>
                      </a:r>
                      <a:r>
                        <a:rPr lang="ru-RU" sz="1200" dirty="0" err="1">
                          <a:latin typeface="+mn-lt"/>
                          <a:ea typeface="Calibri"/>
                        </a:rPr>
                        <a:t>п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Наименование мероприятий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Предусмотренное финансирование из бюджета МО Парголово </a:t>
                      </a:r>
                      <a:r>
                        <a:rPr lang="ru-RU" sz="1200" dirty="0" smtClean="0">
                          <a:latin typeface="+mn-lt"/>
                          <a:ea typeface="Calibri"/>
                        </a:rPr>
                        <a:t>(рублей)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Ремонт покрытий внутриквартальных территорий муниципального образования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2 421 600 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2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Размещение, содержание детских, спортивных площадок, включая ремонт расположенных на них элементов благоустройства, на внутриквартальных территориях муниципального образования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28 918 500  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3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Комплексное благоустройство внутриквартальных территорий муниципального образования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5 143 900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4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Ремонт  контейнерных площадок, расположенных на территории частного жилого фонда  МО Парголово 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428 400 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5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Осуществление работ в сфере озеленения на территориях зеленых насаждений общего пользования местного значения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24 691 200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6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Организация санитарных рубок, а также удаление аварийных, больных деревьев и кустарников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1 215</a:t>
                      </a:r>
                      <a:r>
                        <a:rPr lang="ru-RU" sz="1200" baseline="0" dirty="0">
                          <a:latin typeface="+mn-lt"/>
                          <a:ea typeface="Calibri"/>
                        </a:rPr>
                        <a:t> 900</a:t>
                      </a:r>
                      <a:r>
                        <a:rPr lang="ru-RU" sz="1200" dirty="0">
                          <a:latin typeface="+mn-lt"/>
                          <a:ea typeface="Calibri"/>
                        </a:rPr>
                        <a:t> 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7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Выполнение оформления к праздничным мероприятиям на территории муниципального образования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487 000 </a:t>
                      </a: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Calibri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</a:rPr>
                        <a:t>ИТОГО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/>
                        <a:t>63 306 500</a:t>
                      </a:r>
                      <a:endParaRPr lang="ru-RU" sz="1200" i="0" dirty="0">
                        <a:latin typeface="+mn-lt"/>
                        <a:ea typeface="Calibri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59195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Основные  работы по благоустройству на территории МО Парголово в 2020 году </a:t>
            </a:r>
            <a:endParaRPr kumimoji="0" lang="ru-RU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indent="3587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Социальная поддержка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Социальная направленность бюджета МО Парголово заключается в том, чтобы каждый ребенок, который в этом нуждается обрел семью, где его о нем будут заботиться и  по-настоящему любить. Целью является уменьшение доли детей, передаваемую на воспитание в социальные и медицинские учреждения. Также производятся выплаты пособий.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2204865"/>
          <a:ext cx="8229600" cy="398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детей, находящихся под опекой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детей, переданных на воспитание в приемные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приемных</a:t>
                      </a:r>
                      <a:r>
                        <a:rPr lang="ru-RU" baseline="0" dirty="0"/>
                        <a:t> семей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Выплата ежемесячного пособия на содержание детей, находящихся</a:t>
                      </a:r>
                      <a:r>
                        <a:rPr lang="ru-RU" baseline="0" dirty="0"/>
                        <a:t> под опекой и в приемных семьях (тыс. рублей)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Выплата вознаграждения приемным родителям (тыс.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Позиция МО Парголово в рейтинге внутригородских муниципальных образований Санкт-Петербурга по качеству управления бюджетным процессом в муниципальных образованиях за 2019 год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Комитетом финансов Санкт-Петербурга проводится ежегодная оценка качества управления бюджетным процессом в муниципальных образованиях Санкт-Петербурга. По результатам оценки качества составляется рейтинг муниципальных образований. Качество управления бюджетным процессом оценивается по трем степеням: </a:t>
            </a:r>
            <a:r>
              <a:rPr lang="en-US" sz="2000" dirty="0"/>
              <a:t>I – </a:t>
            </a:r>
            <a:r>
              <a:rPr lang="ru-RU" sz="2000" dirty="0"/>
              <a:t>высокое качество, </a:t>
            </a:r>
            <a:r>
              <a:rPr lang="en-US" sz="2000" dirty="0"/>
              <a:t>II – </a:t>
            </a:r>
            <a:r>
              <a:rPr lang="ru-RU" sz="2000" dirty="0"/>
              <a:t>удовлетворительное качество, </a:t>
            </a:r>
            <a:r>
              <a:rPr lang="en-US" sz="2000" dirty="0"/>
              <a:t>III – </a:t>
            </a:r>
            <a:r>
              <a:rPr lang="ru-RU" sz="2000" dirty="0"/>
              <a:t>низкое качество. Степень прозрачности бюджетного процесса оценивается по десятибалльной системе.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4437112"/>
          <a:ext cx="8229600" cy="1656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 ПАРГОЛОВО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Финансовый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Степень качества управления бюджетным процессом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Степень прозрачности бюджетного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/>
              <a:t>Основная часть расходов местного бюджета направлена на решение вопросов благоустройства территории и социально-культурную сферу. </a:t>
            </a:r>
          </a:p>
          <a:p>
            <a:pPr marL="0" indent="0" algn="ctr">
              <a:buNone/>
            </a:pPr>
            <a:r>
              <a:rPr lang="ru-RU" i="1" dirty="0"/>
              <a:t>Итогом деятельности органов местного самоуправления МО Парголово является обеспечение комфортной среды проживания наших жителей, а также улучшение эстетического восприятия территории нашего поселка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2223120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5" name="Picture 3" descr="C:\Users\MO_Pargolovo_11\Desktop\pargolovo_SPb_M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4664"/>
            <a:ext cx="936105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Уважаемые жители муниципального образования поселок Парголово!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600400"/>
          </a:xfrm>
        </p:spPr>
        <p:txBody>
          <a:bodyPr>
            <a:normAutofit fontScale="77500" lnSpcReduction="20000"/>
          </a:bodyPr>
          <a:lstStyle/>
          <a:p>
            <a:pPr marL="92075" indent="541338" algn="just">
              <a:buNone/>
            </a:pPr>
            <a:r>
              <a:rPr lang="ru-RU" i="1" dirty="0"/>
              <a:t>«Бюджет для граждан» познакомит Вас с  основными положениями бюджетного процесса, основными целями и приоритетными направлениями расходования средств местного бюджета внутригородского муниципального образования Санкт-Петербурга поселок Парголово (далее – МО Парголово). Мы надеемся, что представленная информация изложена в понятной для жителей форме, что поможет повысить уровень общественного участия граждан в бюджетном процессе нашего муниципального образования</a:t>
            </a:r>
          </a:p>
        </p:txBody>
      </p:sp>
      <p:pic>
        <p:nvPicPr>
          <p:cNvPr id="4" name="Picture 3" descr="C:\Users\MO_Pargolovo_11\Desktop\pargolovo_SPb_M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936105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761804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муниципального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" name="Содержимое 9" descr="65_big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4032448" cy="2774950"/>
          </a:xfrm>
        </p:spPr>
      </p:pic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179512" y="1535113"/>
            <a:ext cx="4573463" cy="196532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 Парголово создано в 1997 году и является внутригородским муниципальным образованием Санкт-Петербурга, расположенным в Выборгском районе Санкт-Петербурга. Его границы охватывают территорию </a:t>
            </a: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площадью около 42 кв. км,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10" dirty="0">
                <a:ea typeface="Times New Roman" panose="02020603050405020304" pitchFamily="18" charset="0"/>
              </a:rPr>
              <a:t>на которой расположены исторические районы </a:t>
            </a:r>
            <a:r>
              <a:rPr lang="ru-RU" sz="1200" spc="10" dirty="0" err="1">
                <a:ea typeface="Times New Roman" panose="02020603050405020304" pitchFamily="18" charset="0"/>
              </a:rPr>
              <a:t>Заманиловка</a:t>
            </a:r>
            <a:r>
              <a:rPr lang="ru-RU" sz="1200" spc="10" dirty="0">
                <a:ea typeface="Times New Roman" panose="02020603050405020304" pitchFamily="18" charset="0"/>
              </a:rPr>
              <a:t>, </a:t>
            </a:r>
            <a:r>
              <a:rPr lang="ru-RU" sz="1200" spc="10" dirty="0" err="1">
                <a:ea typeface="Times New Roman" panose="02020603050405020304" pitchFamily="18" charset="0"/>
              </a:rPr>
              <a:t>Кабаловка</a:t>
            </a:r>
            <a:r>
              <a:rPr lang="ru-RU" sz="1200" spc="10" dirty="0">
                <a:ea typeface="Times New Roman" panose="02020603050405020304" pitchFamily="18" charset="0"/>
              </a:rPr>
              <a:t>, Михайловка, Осиновая Роща, 2-е и 3-е Парголово, Парнас, </a:t>
            </a:r>
            <a:r>
              <a:rPr lang="ru-RU" sz="1200" spc="10" dirty="0" err="1">
                <a:ea typeface="Times New Roman" panose="02020603050405020304" pitchFamily="18" charset="0"/>
              </a:rPr>
              <a:t>Старожиловка</a:t>
            </a:r>
            <a:r>
              <a:rPr lang="ru-RU" sz="1200" spc="10" dirty="0">
                <a:ea typeface="Times New Roman" panose="02020603050405020304" pitchFamily="18" charset="0"/>
              </a:rPr>
              <a:t>, Торфяное. Продолжают развиваться территории новой многоквартирной застройки, среди которых наиболее значимыми являются ЖК «Северная Долина» (СК «</a:t>
            </a:r>
            <a:r>
              <a:rPr lang="ru-RU" sz="1200" spc="10" dirty="0" err="1">
                <a:ea typeface="Times New Roman" panose="02020603050405020304" pitchFamily="18" charset="0"/>
              </a:rPr>
              <a:t>Главстрой-СПб</a:t>
            </a:r>
            <a:r>
              <a:rPr lang="ru-RU" sz="1200" spc="10" dirty="0">
                <a:ea typeface="Times New Roman" panose="02020603050405020304" pitchFamily="18" charset="0"/>
              </a:rPr>
              <a:t>») и ЖК «Парголово» (СК «</a:t>
            </a:r>
            <a:r>
              <a:rPr lang="ru-RU" sz="1200" spc="10" dirty="0" err="1">
                <a:ea typeface="Times New Roman" panose="02020603050405020304" pitchFamily="18" charset="0"/>
              </a:rPr>
              <a:t>Дальпитерстрой</a:t>
            </a:r>
            <a:r>
              <a:rPr lang="ru-RU" sz="1200" spc="10" dirty="0">
                <a:ea typeface="Times New Roman" panose="02020603050405020304" pitchFamily="18" charset="0"/>
              </a:rPr>
              <a:t>»)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148064" y="1535112"/>
            <a:ext cx="3745086" cy="741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/>
              <a:t>Основные количественные показатели, учитываемые при составлении бюджета МО Парголово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Численность населения, проживающего  на территории МО Парголово </a:t>
            </a:r>
            <a:r>
              <a:rPr lang="ru-RU" sz="1200" dirty="0" smtClean="0"/>
              <a:t> - </a:t>
            </a:r>
            <a:r>
              <a:rPr lang="ru-RU" sz="1200" b="1" dirty="0"/>
              <a:t>76 418 человек;</a:t>
            </a:r>
          </a:p>
          <a:p>
            <a:pPr marL="0" indent="0" algn="just">
              <a:buNone/>
            </a:pPr>
            <a:r>
              <a:rPr lang="ru-RU" sz="1200" dirty="0"/>
              <a:t>Площадь дорог, расположенных в границах МО Парголово, в соответствии с перечнем, утвержденным Правительством Санкт-Петербурга  -  </a:t>
            </a:r>
            <a:r>
              <a:rPr lang="ru-RU" sz="1200" b="1" dirty="0"/>
              <a:t>315 822 </a:t>
            </a:r>
            <a:r>
              <a:rPr lang="ru-RU" sz="1200" b="1" dirty="0" err="1"/>
              <a:t>кв.м</a:t>
            </a:r>
            <a:r>
              <a:rPr lang="ru-RU" sz="1200" b="1" dirty="0"/>
              <a:t>.;</a:t>
            </a:r>
          </a:p>
          <a:p>
            <a:pPr marL="0" indent="0" algn="just">
              <a:buNone/>
            </a:pPr>
            <a:r>
              <a:rPr lang="ru-RU" sz="1200" dirty="0"/>
              <a:t>Площадь благоустройства территории общего пользования -  </a:t>
            </a:r>
            <a:r>
              <a:rPr lang="ru-RU" sz="1200" b="1" dirty="0"/>
              <a:t>899 770 </a:t>
            </a:r>
            <a:r>
              <a:rPr lang="ru-RU" sz="1200" b="1" dirty="0" err="1"/>
              <a:t>кв.м</a:t>
            </a:r>
            <a:r>
              <a:rPr lang="ru-RU" sz="1200" b="1" dirty="0"/>
              <a:t>.;</a:t>
            </a:r>
          </a:p>
          <a:p>
            <a:pPr marL="0" indent="0" algn="just">
              <a:buNone/>
            </a:pPr>
            <a:r>
              <a:rPr lang="ru-RU" sz="1200" dirty="0"/>
              <a:t>Площадь территории зеленых насаждений общего пользования местного значения -  </a:t>
            </a:r>
            <a:r>
              <a:rPr lang="ru-RU" sz="1200" b="1" dirty="0"/>
              <a:t>182 512 кв.м.</a:t>
            </a:r>
          </a:p>
          <a:p>
            <a:pPr marL="0" indent="0" algn="just">
              <a:buNone/>
            </a:pPr>
            <a:endParaRPr lang="ru-RU" sz="1200" b="1" dirty="0"/>
          </a:p>
          <a:p>
            <a:pPr marL="0" indent="0" algn="just">
              <a:buNone/>
            </a:pPr>
            <a:endParaRPr lang="ru-RU" sz="1200" b="1" dirty="0"/>
          </a:p>
          <a:p>
            <a:pPr marL="0" indent="0" algn="just">
              <a:buNone/>
            </a:pPr>
            <a:endParaRPr lang="ru-RU" sz="1200" b="1" dirty="0"/>
          </a:p>
          <a:p>
            <a:pPr marL="0" indent="0" algn="just">
              <a:buNone/>
            </a:pPr>
            <a:endParaRPr lang="ru-RU" sz="1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24500" cmpd="dbl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1125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Бюджет</a:t>
            </a:r>
            <a:r>
              <a:rPr lang="ru-RU" i="1" dirty="0"/>
              <a:t> </a:t>
            </a:r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  <a:p>
            <a:pPr marL="0" indent="0" algn="just">
              <a:buNone/>
            </a:pPr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Бюджет МО Парголово представляет собой главный финансовый документ, утверждаемый Решением Муниципального совета МО Парголово</a:t>
            </a:r>
          </a:p>
          <a:p>
            <a:pPr marL="0" indent="0" algn="just">
              <a:buNone/>
            </a:pPr>
            <a:r>
              <a:rPr lang="ru-RU" b="1" i="1" dirty="0"/>
              <a:t>Планирование бюджета </a:t>
            </a:r>
            <a:r>
              <a:rPr lang="ru-RU" dirty="0"/>
              <a:t>МО Парголово осуществляется в соответствии </a:t>
            </a:r>
            <a:r>
              <a:rPr lang="ru-RU" dirty="0" err="1"/>
              <a:t>c</a:t>
            </a:r>
            <a:r>
              <a:rPr lang="ru-RU" dirty="0"/>
              <a:t> Бюджетным Кодексом Российской Федерации и Положением о бюджетном процессе МО Парголово</a:t>
            </a:r>
          </a:p>
          <a:p>
            <a:pPr marL="0" indent="0" algn="just">
              <a:buNone/>
            </a:pPr>
            <a:r>
              <a:rPr lang="ru-RU" b="1" i="1" dirty="0"/>
              <a:t>Очередной финансовый год </a:t>
            </a:r>
            <a:r>
              <a:rPr lang="ru-RU" dirty="0"/>
              <a:t>– </a:t>
            </a:r>
            <a:r>
              <a:rPr lang="ru-RU" dirty="0" err="1"/>
              <a:t>год</a:t>
            </a:r>
            <a:r>
              <a:rPr lang="ru-RU" dirty="0"/>
              <a:t>, на который составляется бюджет</a:t>
            </a:r>
          </a:p>
          <a:p>
            <a:pPr marL="0" indent="0" algn="just">
              <a:buNone/>
            </a:pPr>
            <a:r>
              <a:rPr lang="ru-RU" b="1" i="1" dirty="0"/>
              <a:t>Плановый период </a:t>
            </a:r>
            <a:r>
              <a:rPr lang="ru-RU" dirty="0"/>
              <a:t>– два финансовых года, следующих за очередным финансовым годом</a:t>
            </a:r>
          </a:p>
          <a:p>
            <a:pPr marL="0" indent="0" algn="just">
              <a:buNone/>
            </a:pPr>
            <a:r>
              <a:rPr lang="ru-RU" b="1" i="1" dirty="0"/>
              <a:t>Доходы бюджета </a:t>
            </a:r>
            <a:r>
              <a:rPr lang="ru-RU" dirty="0"/>
              <a:t>– поступающие в бюджет денежные средства</a:t>
            </a:r>
          </a:p>
          <a:p>
            <a:pPr marL="0" indent="0" algn="just">
              <a:buNone/>
            </a:pPr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</a:t>
            </a:r>
          </a:p>
          <a:p>
            <a:pPr marL="0" indent="0" algn="just">
              <a:buNone/>
            </a:pPr>
            <a:r>
              <a:rPr lang="ru-RU" b="1" i="1" dirty="0"/>
              <a:t>Дефицит бюджета</a:t>
            </a:r>
            <a:r>
              <a:rPr lang="ru-RU" b="1" dirty="0"/>
              <a:t> </a:t>
            </a:r>
            <a:r>
              <a:rPr lang="ru-RU" dirty="0"/>
              <a:t>– превышение расходов бюджета над его доходами</a:t>
            </a:r>
          </a:p>
          <a:p>
            <a:pPr marL="0" indent="0" algn="just">
              <a:buNone/>
            </a:pPr>
            <a:r>
              <a:rPr lang="ru-RU" b="1" i="1" dirty="0"/>
              <a:t>Профицит бюджета </a:t>
            </a:r>
            <a:r>
              <a:rPr lang="ru-RU" dirty="0"/>
              <a:t>– превышение доходов бюджета над его расходами</a:t>
            </a:r>
          </a:p>
          <a:p>
            <a:pPr marL="0" indent="0" algn="just">
              <a:buNone/>
            </a:pPr>
            <a:r>
              <a:rPr lang="ru-RU" dirty="0"/>
              <a:t>Единственным </a:t>
            </a:r>
            <a:r>
              <a:rPr lang="ru-RU" b="1" i="1" dirty="0"/>
              <a:t>источником</a:t>
            </a:r>
            <a:r>
              <a:rPr lang="ru-RU" dirty="0"/>
              <a:t> покрытия </a:t>
            </a:r>
            <a:r>
              <a:rPr lang="ru-RU" b="1" i="1" dirty="0"/>
              <a:t>дефицита</a:t>
            </a:r>
            <a:r>
              <a:rPr lang="ru-RU" dirty="0"/>
              <a:t> бюджета является </a:t>
            </a:r>
            <a:r>
              <a:rPr lang="ru-RU" b="1" i="1" dirty="0"/>
              <a:t>остаток</a:t>
            </a:r>
            <a:r>
              <a:rPr lang="ru-RU" dirty="0"/>
              <a:t> на счетах муниципального образования на начало года</a:t>
            </a:r>
          </a:p>
          <a:p>
            <a:pPr marL="0" indent="0" algn="just">
              <a:buNone/>
            </a:pPr>
            <a:r>
              <a:rPr lang="ru-RU" b="1" i="1" dirty="0"/>
              <a:t>Остаток</a:t>
            </a:r>
            <a:r>
              <a:rPr lang="ru-RU" dirty="0"/>
              <a:t> на счете и плановые </a:t>
            </a:r>
            <a:r>
              <a:rPr lang="ru-RU" b="1" i="1" dirty="0"/>
              <a:t>доходы</a:t>
            </a:r>
            <a:r>
              <a:rPr lang="ru-RU" dirty="0"/>
              <a:t> позволят произвести плановые </a:t>
            </a:r>
            <a:r>
              <a:rPr lang="ru-RU" b="1" i="1" dirty="0"/>
              <a:t>расходы</a:t>
            </a:r>
            <a:r>
              <a:rPr lang="ru-RU" i="1" dirty="0"/>
              <a:t> </a:t>
            </a:r>
            <a:r>
              <a:rPr lang="ru-RU" dirty="0"/>
              <a:t>в полном объеме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41568" cy="69269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Основные направления расходов местного бюджета:</a:t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(расходные обязательства)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760640"/>
          </a:xfrm>
          <a:effectLst/>
        </p:spPr>
        <p:txBody>
          <a:bodyPr>
            <a:noAutofit/>
          </a:bodyPr>
          <a:lstStyle/>
          <a:p>
            <a:pPr algn="just"/>
            <a:r>
              <a:rPr lang="ru-RU" sz="1500" b="1" dirty="0">
                <a:solidFill>
                  <a:schemeClr val="tx2"/>
                </a:solidFill>
              </a:rPr>
              <a:t>Работы по благоустройству территории муниципального образования: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b="1" dirty="0">
                <a:solidFill>
                  <a:schemeClr val="tx2"/>
                </a:solidFill>
              </a:rPr>
              <a:t>         Размещение и содержание детских и спортивных площадок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b="1" dirty="0">
                <a:solidFill>
                  <a:schemeClr val="tx2"/>
                </a:solidFill>
              </a:rPr>
              <a:t>         Обеспечение ремонта покрытий, расположенных на внутриквартальных территориях, собственность на которые не разграничена</a:t>
            </a:r>
          </a:p>
          <a:p>
            <a:pPr marL="717550" indent="-717550" algn="just">
              <a:buFont typeface="Wingdings" pitchFamily="2" charset="2"/>
              <a:buChar char="ü"/>
            </a:pPr>
            <a:r>
              <a:rPr lang="ru-RU" sz="1500" b="1" dirty="0">
                <a:solidFill>
                  <a:schemeClr val="tx2"/>
                </a:solidFill>
              </a:rPr>
              <a:t>Содержание и компенсационное озеленение территорий зеленых насаждений общего пользования местного значения</a:t>
            </a:r>
          </a:p>
          <a:p>
            <a:pPr marL="717550" indent="-717550" algn="just">
              <a:buFont typeface="Wingdings" pitchFamily="2" charset="2"/>
              <a:buChar char="ü"/>
            </a:pPr>
            <a:r>
              <a:rPr lang="ru-RU" sz="1500" b="1" dirty="0">
                <a:solidFill>
                  <a:schemeClr val="tx2"/>
                </a:solidFill>
              </a:rPr>
              <a:t> Проведение санитарных рубок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Текущий ремонт и содержание дорог, расположенных в пределах границ МО Парголово в соответствии с перечнем, утвержденным Правительством Санкт-Петербурга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Организация праздничных и иных зрелищных мероприятий для жителей муниципального образования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Проведение мероприятий по военно-патриотическому воспитанию молодежи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Проведение мероприятий по профилактике правонарушений, экстремизма, дорожно-транспортного травматизма, незаконного потребления наркотических средств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Экологическое просвещение в области обращения с твердыми коммунальными отходами на территории МО Парголово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Публикация нормативных документов в СМИ, на официальном сайте МО Парголово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Обеспечение содержания органов местного самоуправления </a:t>
            </a:r>
          </a:p>
          <a:p>
            <a:pPr algn="just"/>
            <a:r>
              <a:rPr lang="ru-RU" sz="1500" b="1" dirty="0">
                <a:solidFill>
                  <a:schemeClr val="tx2"/>
                </a:solidFill>
              </a:rPr>
              <a:t>Предоставление социального обеспечения населения в части выплаты вознаграждений приемным родителям, выплаты на содержание ребенка в приемной семье и семье опекуна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ЭТАПЫ БЮДЖЕТНОГО ПРОЦЕССА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МО ПАРГОЛОВО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908720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МО Парголово, утвержденные Решением Муниципального совета МО Парголово от 05.12.2019 № 41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772817"/>
          <a:ext cx="8229600" cy="3384375"/>
        </p:xfrm>
        <a:graphic>
          <a:graphicData uri="http://schemas.openxmlformats.org/drawingml/2006/table">
            <a:tbl>
              <a:tblPr firstRow="1" bandRow="1"/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2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6904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На 2020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На 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На 2022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ДОХОДЫ,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210 274 800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228 704 200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248 023 700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48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РАСХОДЫ,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215 028 100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228 704 200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248 023 700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971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ДЕФИЦИТ (-),</a:t>
                      </a:r>
                      <a:r>
                        <a:rPr lang="ru-RU" b="1" baseline="0" dirty="0">
                          <a:effectLst/>
                        </a:rPr>
                        <a:t> ПРОФИЦИТ (+), рублей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- 4</a:t>
                      </a:r>
                      <a:r>
                        <a:rPr lang="ru-RU" b="1" baseline="0" dirty="0">
                          <a:effectLst/>
                        </a:rPr>
                        <a:t> 753 300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/>
              <a:t>Основные характеристики бюджета МО Парголово, утвержденные Решением Муниципального совета МО Парголово от 17.06.2020 № 10</a:t>
            </a:r>
            <a:br>
              <a:rPr lang="ru-RU" sz="2000" b="1" i="1" dirty="0"/>
            </a:br>
            <a:r>
              <a:rPr lang="ru-RU" sz="1600" i="1" dirty="0"/>
              <a:t> В связи с необходимостью принятия мер по обеспечению устойчивого социально-экономического развития в МО Парголово из-за ухудшения общей экономической ситуации на фоне распространения </a:t>
            </a:r>
            <a:r>
              <a:rPr lang="ru-RU" sz="1600" i="1" dirty="0" err="1"/>
              <a:t>коронавирусной</a:t>
            </a:r>
            <a:r>
              <a:rPr lang="ru-RU" sz="1600" i="1" dirty="0"/>
              <a:t> инфекции (</a:t>
            </a:r>
            <a:r>
              <a:rPr lang="en-US" sz="1600" i="1" dirty="0"/>
              <a:t>COVID-19)</a:t>
            </a:r>
            <a:r>
              <a:rPr lang="ru-RU" sz="1600" i="1" dirty="0"/>
              <a:t> были внесены изменения в бюджет МО Парголово на 2020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772817"/>
          <a:ext cx="8229600" cy="3384375"/>
        </p:xfrm>
        <a:graphic>
          <a:graphicData uri="http://schemas.openxmlformats.org/drawingml/2006/table">
            <a:tbl>
              <a:tblPr firstRow="1" bandRow="1"/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2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6904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На 2020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На 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На 2022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ДОХОДЫ,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157 593 300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228 704 200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248 023 700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48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РАСХОДЫ,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157 593 300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228 704 200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248 023 700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971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ДЕФИЦИТ (-),</a:t>
                      </a:r>
                      <a:r>
                        <a:rPr lang="ru-RU" b="1" baseline="0" dirty="0">
                          <a:effectLst/>
                        </a:rPr>
                        <a:t> ПРОФИЦИТ (+), рублей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/>
                </a:solidFill>
              </a:rPr>
              <a:t>ДОХОДЫ БЮДЖЕТА МО ПАРГОЛОВО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на 2020 год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67544" y="1340768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1340</Words>
  <Application>Microsoft Office PowerPoint</Application>
  <PresentationFormat>Экран (4:3)</PresentationFormat>
  <Paragraphs>185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БЮДЖЕТ ДЛЯ ГРАЖДАН</vt:lpstr>
      <vt:lpstr>Уважаемые жители муниципального образования поселок Парголово!</vt:lpstr>
      <vt:lpstr>Основные характеристики муниципального образования</vt:lpstr>
      <vt:lpstr>Основные понятия</vt:lpstr>
      <vt:lpstr>Основные направления расходов местного бюджета: (расходные обязательства)</vt:lpstr>
      <vt:lpstr>ЭТАПЫ БЮДЖЕТНОГО ПРОЦЕССА МО ПАРГОЛОВО</vt:lpstr>
      <vt:lpstr>Основные характеристики бюджета МО Парголово, утвержденные Решением Муниципального совета МО Парголово от 05.12.2019 № 41 </vt:lpstr>
      <vt:lpstr>Основные характеристики бюджета МО Парголово, утвержденные Решением Муниципального совета МО Парголово от 17.06.2020 № 10  В связи с необходимостью принятия мер по обеспечению устойчивого социально-экономического развития в МО Парголово из-за ухудшения общей экономической ситуации на фоне распространения коронавирусной инфекции (COVID-19) были внесены изменения в бюджет МО Парголово на 2020 год</vt:lpstr>
      <vt:lpstr>ДОХОДЫ БЮДЖЕТА МО ПАРГОЛОВО на 2020 год</vt:lpstr>
      <vt:lpstr>Слайд 10</vt:lpstr>
      <vt:lpstr>Слайд 11</vt:lpstr>
      <vt:lpstr>Слайд 12</vt:lpstr>
      <vt:lpstr>Слайд 13</vt:lpstr>
      <vt:lpstr>Слайд 14</vt:lpstr>
      <vt:lpstr>Социальная поддержка Социальная направленность бюджета МО Парголово заключается в том, чтобы каждый ребенок, который в этом нуждается обрел семью, где его о нем будут заботиться и  по-настоящему любить. Целью является уменьшение доли детей, передаваемую на воспитание в социальные и медицинские учреждения. Также производятся выплаты пособий.</vt:lpstr>
      <vt:lpstr>Позиция МО Парголово в рейтинге внутригородских муниципальных образований Санкт-Петербурга по качеству управления бюджетным процессом в муниципальных образованиях за 2019 год  Комитетом финансов Санкт-Петербурга проводится ежегодная оценка качества управления бюджетным процессом в муниципальных образованиях Санкт-Петербурга. По результатам оценки качества составляется рейтинг муниципальных образований. Качество управления бюджетным процессом оценивается по трем степеням: I – высокое качество, II – удовлетворительное качество, III – низкое качество. Степень прозрачности бюджетного процесса оценивается по десятибалльной системе.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MO_Pargolovo_11</dc:creator>
  <cp:lastModifiedBy>MO_Pargolovo_11</cp:lastModifiedBy>
  <cp:revision>158</cp:revision>
  <dcterms:created xsi:type="dcterms:W3CDTF">2019-07-31T07:36:44Z</dcterms:created>
  <dcterms:modified xsi:type="dcterms:W3CDTF">2020-07-23T10:56:12Z</dcterms:modified>
</cp:coreProperties>
</file>